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 id="273" r:id="rId7"/>
    <p:sldId id="274" r:id="rId8"/>
    <p:sldId id="275" r:id="rId9"/>
    <p:sldId id="276" r:id="rId10"/>
    <p:sldId id="278" r:id="rId11"/>
    <p:sldId id="280" r:id="rId12"/>
    <p:sldId id="281" r:id="rId13"/>
    <p:sldId id="282" r:id="rId14"/>
    <p:sldId id="283" r:id="rId15"/>
    <p:sldId id="291" r:id="rId16"/>
    <p:sldId id="284" r:id="rId17"/>
    <p:sldId id="285" r:id="rId18"/>
    <p:sldId id="286" r:id="rId19"/>
    <p:sldId id="287" r:id="rId20"/>
    <p:sldId id="288" r:id="rId21"/>
    <p:sldId id="289" r:id="rId22"/>
    <p:sldId id="290" r:id="rId23"/>
    <p:sldId id="292" r:id="rId24"/>
    <p:sldId id="293" r:id="rId25"/>
    <p:sldId id="294"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3DDE11-C6FD-4586-9A8A-F4519347DD7B}" type="datetimeFigureOut">
              <a:rPr lang="en-US" smtClean="0"/>
              <a:pPr/>
              <a:t>5/1/2019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DDE11-C6FD-4586-9A8A-F4519347DD7B}"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DDE11-C6FD-4586-9A8A-F4519347DD7B}"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DDE11-C6FD-4586-9A8A-F4519347DD7B}"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3DDE11-C6FD-4586-9A8A-F4519347DD7B}"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3DDE11-C6FD-4586-9A8A-F4519347DD7B}"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3DDE11-C6FD-4586-9A8A-F4519347DD7B}" type="datetimeFigureOut">
              <a:rPr lang="en-US" smtClean="0"/>
              <a:pPr/>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3DDE11-C6FD-4586-9A8A-F4519347DD7B}" type="datetimeFigureOut">
              <a:rPr lang="en-US" smtClean="0"/>
              <a:pPr/>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DDE11-C6FD-4586-9A8A-F4519347DD7B}" type="datetimeFigureOut">
              <a:rPr lang="en-US" smtClean="0"/>
              <a:pPr/>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3DDE11-C6FD-4586-9A8A-F4519347DD7B}"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563CC-7C1C-45AB-B205-482F103F0E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3DDE11-C6FD-4586-9A8A-F4519347DD7B}"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B3563CC-7C1C-45AB-B205-482F103F0EE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3DDE11-C6FD-4586-9A8A-F4519347DD7B}" type="datetimeFigureOut">
              <a:rPr lang="en-US" smtClean="0"/>
              <a:pPr/>
              <a:t>5/1/2019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3563CC-7C1C-45AB-B205-482F103F0EE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8077200" cy="2743200"/>
          </a:xfrm>
        </p:spPr>
        <p:txBody>
          <a:bodyPr>
            <a:normAutofit fontScale="90000"/>
          </a:bodyPr>
          <a:lstStyle/>
          <a:p>
            <a:pPr algn="ctr"/>
            <a:r>
              <a:rPr lang="en-US" sz="4000" dirty="0" smtClean="0">
                <a:solidFill>
                  <a:srgbClr val="C00000"/>
                </a:solidFill>
                <a:latin typeface="Arial" pitchFamily="34" charset="0"/>
                <a:cs typeface="Arial" pitchFamily="34" charset="0"/>
              </a:rPr>
              <a:t>Popular Extension Science Lecture Chemistry- “Our Life Our Future”</a:t>
            </a:r>
            <a:br>
              <a:rPr lang="en-US" sz="4000" dirty="0" smtClean="0">
                <a:solidFill>
                  <a:srgbClr val="C00000"/>
                </a:solidFill>
                <a:latin typeface="Arial" pitchFamily="34" charset="0"/>
                <a:cs typeface="Arial" pitchFamily="34" charset="0"/>
              </a:rPr>
            </a:br>
            <a:r>
              <a:rPr lang="en-US" sz="3200" dirty="0" smtClean="0">
                <a:solidFill>
                  <a:srgbClr val="002060"/>
                </a:solidFill>
                <a:latin typeface="Arial" pitchFamily="34" charset="0"/>
                <a:cs typeface="Arial" pitchFamily="34" charset="0"/>
              </a:rPr>
              <a:t>Venue: Govt. Degree College (Boys)</a:t>
            </a:r>
            <a:br>
              <a:rPr lang="en-US" sz="3200" dirty="0" smtClean="0">
                <a:solidFill>
                  <a:srgbClr val="002060"/>
                </a:solidFill>
                <a:latin typeface="Arial" pitchFamily="34" charset="0"/>
                <a:cs typeface="Arial" pitchFamily="34" charset="0"/>
              </a:rPr>
            </a:br>
            <a:r>
              <a:rPr lang="en-US" sz="3200" dirty="0" smtClean="0">
                <a:solidFill>
                  <a:srgbClr val="002060"/>
                </a:solidFill>
                <a:latin typeface="Arial" pitchFamily="34" charset="0"/>
                <a:cs typeface="Arial" pitchFamily="34" charset="0"/>
              </a:rPr>
              <a:t>Anantnag.</a:t>
            </a:r>
            <a:br>
              <a:rPr lang="en-US" sz="3200" dirty="0" smtClean="0">
                <a:solidFill>
                  <a:srgbClr val="002060"/>
                </a:solidFill>
                <a:latin typeface="Arial" pitchFamily="34" charset="0"/>
                <a:cs typeface="Arial" pitchFamily="34" charset="0"/>
              </a:rPr>
            </a:br>
            <a:endParaRPr lang="en-US" sz="3200" b="1" dirty="0">
              <a:solidFill>
                <a:srgbClr val="002060"/>
              </a:solidFill>
              <a:latin typeface="Arial" pitchFamily="34" charset="0"/>
              <a:cs typeface="Arial" pitchFamily="34" charset="0"/>
            </a:endParaRPr>
          </a:p>
        </p:txBody>
      </p:sp>
      <p:sp>
        <p:nvSpPr>
          <p:cNvPr id="3" name="Subtitle 2"/>
          <p:cNvSpPr>
            <a:spLocks noGrp="1"/>
          </p:cNvSpPr>
          <p:nvPr>
            <p:ph type="subTitle" idx="1"/>
          </p:nvPr>
        </p:nvSpPr>
        <p:spPr>
          <a:xfrm>
            <a:off x="3886200" y="3429000"/>
            <a:ext cx="4648200" cy="2133600"/>
          </a:xfrm>
        </p:spPr>
        <p:txBody>
          <a:bodyPr>
            <a:normAutofit fontScale="92500" lnSpcReduction="10000"/>
          </a:bodyPr>
          <a:lstStyle/>
          <a:p>
            <a:pPr algn="ctr" eaLnBrk="0" hangingPunct="0"/>
            <a:r>
              <a:rPr lang="en-US" sz="2800" b="1" dirty="0" smtClean="0">
                <a:latin typeface="Times New Roman" pitchFamily="18" charset="0"/>
              </a:rPr>
              <a:t>G. M. Jan</a:t>
            </a:r>
          </a:p>
          <a:p>
            <a:pPr algn="ctr" eaLnBrk="0" hangingPunct="0"/>
            <a:r>
              <a:rPr lang="en-US" b="1" dirty="0" smtClean="0">
                <a:latin typeface="Times New Roman" pitchFamily="18" charset="0"/>
              </a:rPr>
              <a:t>Associate Professor in </a:t>
            </a:r>
            <a:r>
              <a:rPr lang="en-US" sz="2800" b="1" dirty="0" smtClean="0">
                <a:latin typeface="Times New Roman" pitchFamily="18" charset="0"/>
              </a:rPr>
              <a:t>Chemistry</a:t>
            </a:r>
          </a:p>
          <a:p>
            <a:pPr algn="ctr" eaLnBrk="0" hangingPunct="0"/>
            <a:r>
              <a:rPr lang="en-US" sz="2800" b="1" dirty="0" smtClean="0">
                <a:latin typeface="Times New Roman" pitchFamily="18" charset="0"/>
              </a:rPr>
              <a:t>Govt. Degree College (Boys) </a:t>
            </a:r>
            <a:r>
              <a:rPr lang="en-US" sz="2800" b="1" dirty="0" err="1" smtClean="0">
                <a:latin typeface="Times New Roman" pitchFamily="18" charset="0"/>
              </a:rPr>
              <a:t>Anantnag</a:t>
            </a:r>
            <a:endParaRPr lang="en-US" sz="2800" b="1" dirty="0" smtClean="0">
              <a:latin typeface="Times New Roman" pitchFamily="18" charset="0"/>
            </a:endParaRPr>
          </a:p>
          <a:p>
            <a:pPr algn="ctr" eaLnBrk="0" hangingPunct="0">
              <a:lnSpc>
                <a:spcPct val="50000"/>
              </a:lnSpc>
              <a:spcBef>
                <a:spcPct val="50000"/>
              </a:spcBef>
            </a:pPr>
            <a:r>
              <a:rPr lang="en-US" sz="2800" b="1" dirty="0" smtClean="0">
                <a:latin typeface="Times New Roman" pitchFamily="18" charset="0"/>
              </a:rPr>
              <a:t>J &amp; K – 192101</a:t>
            </a:r>
            <a:endParaRPr lang="en-US" sz="2000" b="1" dirty="0" smtClean="0">
              <a:solidFill>
                <a:schemeClr val="accent2">
                  <a:lumMod val="75000"/>
                </a:schemeClr>
              </a:solidFill>
              <a:latin typeface="Times New Roman" pitchFamily="18" charset="0"/>
            </a:endParaRPr>
          </a:p>
          <a:p>
            <a:pPr algn="l"/>
            <a:endParaRPr lang="en-US" dirty="0"/>
          </a:p>
        </p:txBody>
      </p:sp>
      <p:pic>
        <p:nvPicPr>
          <p:cNvPr id="4" name="Picture 2" descr="C:\Users\syed\Downloads\RES00000116-M_2.JPG"/>
          <p:cNvPicPr>
            <a:picLocks noChangeAspect="1" noChangeArrowheads="1"/>
          </p:cNvPicPr>
          <p:nvPr/>
        </p:nvPicPr>
        <p:blipFill>
          <a:blip r:embed="rId2"/>
          <a:srcRect/>
          <a:stretch>
            <a:fillRect/>
          </a:stretch>
        </p:blipFill>
        <p:spPr bwMode="auto">
          <a:xfrm>
            <a:off x="609600" y="3352800"/>
            <a:ext cx="3048000" cy="190500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0" y="3048000"/>
            <a:ext cx="1676400" cy="469900"/>
          </a:xfrm>
          <a:prstGeom prst="rect">
            <a:avLst/>
          </a:prstGeom>
          <a:noFill/>
          <a:ln w="12700">
            <a:solidFill>
              <a:schemeClr val="tx1"/>
            </a:solidFill>
            <a:miter lim="800000"/>
            <a:headEnd type="none" w="sm" len="sm"/>
            <a:tailEnd type="none" w="sm" len="sm"/>
          </a:ln>
          <a:effectLst/>
        </p:spPr>
        <p:txBody>
          <a:bodyPr>
            <a:spAutoFit/>
          </a:bodyPr>
          <a:lstStyle/>
          <a:p>
            <a:pPr eaLnBrk="0" hangingPunct="0">
              <a:spcBef>
                <a:spcPct val="50000"/>
              </a:spcBef>
            </a:pPr>
            <a:r>
              <a:rPr lang="en-US" b="1" dirty="0">
                <a:solidFill>
                  <a:srgbClr val="9900FF"/>
                </a:solidFill>
                <a:effectLst>
                  <a:outerShdw blurRad="38100" dist="38100" dir="2700000" algn="tl">
                    <a:srgbClr val="C0C0C0"/>
                  </a:outerShdw>
                </a:effectLst>
              </a:rPr>
              <a:t>Chemistry</a:t>
            </a:r>
            <a:endParaRPr lang="en-US" dirty="0">
              <a:solidFill>
                <a:srgbClr val="9900FF"/>
              </a:solidFill>
            </a:endParaRPr>
          </a:p>
        </p:txBody>
      </p:sp>
      <p:sp>
        <p:nvSpPr>
          <p:cNvPr id="6147" name="Oval 3"/>
          <p:cNvSpPr>
            <a:spLocks noChangeArrowheads="1"/>
          </p:cNvSpPr>
          <p:nvPr/>
        </p:nvSpPr>
        <p:spPr bwMode="auto">
          <a:xfrm>
            <a:off x="3733800" y="4038600"/>
            <a:ext cx="1676400" cy="9144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Chemical </a:t>
            </a:r>
          </a:p>
          <a:p>
            <a:pPr algn="ctr" eaLnBrk="0" hangingPunct="0"/>
            <a:r>
              <a:rPr lang="en-US" sz="2000" b="1" dirty="0"/>
              <a:t>Engineering</a:t>
            </a:r>
            <a:endParaRPr lang="en-US" sz="2000" dirty="0"/>
          </a:p>
        </p:txBody>
      </p:sp>
      <p:sp>
        <p:nvSpPr>
          <p:cNvPr id="6148" name="Oval 4"/>
          <p:cNvSpPr>
            <a:spLocks noChangeArrowheads="1"/>
          </p:cNvSpPr>
          <p:nvPr/>
        </p:nvSpPr>
        <p:spPr bwMode="auto">
          <a:xfrm>
            <a:off x="3810000" y="1752600"/>
            <a:ext cx="1752600" cy="6096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Biochemistry</a:t>
            </a:r>
            <a:endParaRPr lang="en-US" sz="2000" dirty="0"/>
          </a:p>
        </p:txBody>
      </p:sp>
      <p:sp>
        <p:nvSpPr>
          <p:cNvPr id="6149" name="Text Box 5"/>
          <p:cNvSpPr txBox="1">
            <a:spLocks noChangeArrowheads="1"/>
          </p:cNvSpPr>
          <p:nvPr/>
        </p:nvSpPr>
        <p:spPr bwMode="auto">
          <a:xfrm>
            <a:off x="3810000" y="762000"/>
            <a:ext cx="1371600" cy="461665"/>
          </a:xfrm>
          <a:prstGeom prst="rect">
            <a:avLst/>
          </a:prstGeom>
          <a:noFill/>
          <a:ln w="12700">
            <a:solidFill>
              <a:schemeClr val="tx1"/>
            </a:solidFill>
            <a:miter lim="800000"/>
            <a:headEnd type="none" w="sm" len="sm"/>
            <a:tailEnd type="none" w="sm" len="sm"/>
          </a:ln>
          <a:effectLst/>
        </p:spPr>
        <p:txBody>
          <a:bodyPr wrap="square">
            <a:spAutoFit/>
          </a:bodyPr>
          <a:lstStyle/>
          <a:p>
            <a:pPr eaLnBrk="0" hangingPunct="0">
              <a:spcBef>
                <a:spcPct val="50000"/>
              </a:spcBef>
            </a:pPr>
            <a:r>
              <a:rPr lang="en-US" b="1" dirty="0">
                <a:solidFill>
                  <a:srgbClr val="FF0000"/>
                </a:solidFill>
                <a:effectLst>
                  <a:outerShdw blurRad="38100" dist="38100" dir="2700000" algn="tl">
                    <a:srgbClr val="C0C0C0"/>
                  </a:outerShdw>
                </a:effectLst>
              </a:rPr>
              <a:t>Biology</a:t>
            </a:r>
            <a:endParaRPr lang="en-US" dirty="0">
              <a:solidFill>
                <a:srgbClr val="FF0000"/>
              </a:solidFill>
            </a:endParaRPr>
          </a:p>
        </p:txBody>
      </p:sp>
      <p:sp>
        <p:nvSpPr>
          <p:cNvPr id="6150" name="Oval 6"/>
          <p:cNvSpPr>
            <a:spLocks noChangeArrowheads="1"/>
          </p:cNvSpPr>
          <p:nvPr/>
        </p:nvSpPr>
        <p:spPr bwMode="auto">
          <a:xfrm>
            <a:off x="5638800" y="914400"/>
            <a:ext cx="1600200" cy="8382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Medicine</a:t>
            </a:r>
            <a:endParaRPr lang="en-US" sz="2000" dirty="0"/>
          </a:p>
        </p:txBody>
      </p:sp>
      <p:sp>
        <p:nvSpPr>
          <p:cNvPr id="6151" name="Text Box 7"/>
          <p:cNvSpPr txBox="1">
            <a:spLocks noChangeArrowheads="1"/>
          </p:cNvSpPr>
          <p:nvPr/>
        </p:nvSpPr>
        <p:spPr bwMode="auto">
          <a:xfrm>
            <a:off x="7315200" y="3048000"/>
            <a:ext cx="1371600" cy="461665"/>
          </a:xfrm>
          <a:prstGeom prst="rect">
            <a:avLst/>
          </a:prstGeom>
          <a:noFill/>
          <a:ln w="12700">
            <a:solidFill>
              <a:schemeClr val="tx1"/>
            </a:solidFill>
            <a:miter lim="800000"/>
            <a:headEnd type="none" w="sm" len="sm"/>
            <a:tailEnd type="none" w="sm" len="sm"/>
          </a:ln>
          <a:effectLst/>
        </p:spPr>
        <p:txBody>
          <a:bodyPr wrap="square">
            <a:spAutoFit/>
          </a:bodyPr>
          <a:lstStyle/>
          <a:p>
            <a:pPr eaLnBrk="0" hangingPunct="0">
              <a:spcBef>
                <a:spcPct val="50000"/>
              </a:spcBef>
            </a:pPr>
            <a:r>
              <a:rPr lang="en-US" b="1" dirty="0">
                <a:solidFill>
                  <a:srgbClr val="FF0000"/>
                </a:solidFill>
                <a:effectLst>
                  <a:outerShdw blurRad="38100" dist="38100" dir="2700000" algn="tl">
                    <a:srgbClr val="C0C0C0"/>
                  </a:outerShdw>
                </a:effectLst>
              </a:rPr>
              <a:t>Physics</a:t>
            </a:r>
            <a:endParaRPr lang="en-US" dirty="0">
              <a:solidFill>
                <a:srgbClr val="FF0000"/>
              </a:solidFill>
            </a:endParaRPr>
          </a:p>
        </p:txBody>
      </p:sp>
      <p:sp>
        <p:nvSpPr>
          <p:cNvPr id="6152" name="Text Box 8"/>
          <p:cNvSpPr txBox="1">
            <a:spLocks noChangeArrowheads="1"/>
          </p:cNvSpPr>
          <p:nvPr/>
        </p:nvSpPr>
        <p:spPr bwMode="auto">
          <a:xfrm>
            <a:off x="3505200" y="5867400"/>
            <a:ext cx="1828800" cy="461665"/>
          </a:xfrm>
          <a:prstGeom prst="rect">
            <a:avLst/>
          </a:prstGeom>
          <a:noFill/>
          <a:ln w="12700">
            <a:solidFill>
              <a:schemeClr val="tx1"/>
            </a:solidFill>
            <a:miter lim="800000"/>
            <a:headEnd type="none" w="sm" len="sm"/>
            <a:tailEnd type="none" w="sm" len="sm"/>
          </a:ln>
          <a:effectLst/>
        </p:spPr>
        <p:txBody>
          <a:bodyPr wrap="square">
            <a:spAutoFit/>
          </a:bodyPr>
          <a:lstStyle/>
          <a:p>
            <a:pPr eaLnBrk="0" hangingPunct="0">
              <a:spcBef>
                <a:spcPct val="50000"/>
              </a:spcBef>
            </a:pPr>
            <a:r>
              <a:rPr lang="en-US" b="1" dirty="0">
                <a:solidFill>
                  <a:srgbClr val="FF0000"/>
                </a:solidFill>
                <a:effectLst>
                  <a:outerShdw blurRad="38100" dist="38100" dir="2700000" algn="tl">
                    <a:srgbClr val="C0C0C0"/>
                  </a:outerShdw>
                </a:effectLst>
              </a:rPr>
              <a:t>Astronomy</a:t>
            </a:r>
            <a:endParaRPr lang="en-US" dirty="0">
              <a:solidFill>
                <a:srgbClr val="FF0000"/>
              </a:solidFill>
            </a:endParaRPr>
          </a:p>
        </p:txBody>
      </p:sp>
      <p:sp>
        <p:nvSpPr>
          <p:cNvPr id="6153" name="Text Box 9"/>
          <p:cNvSpPr txBox="1">
            <a:spLocks noChangeArrowheads="1"/>
          </p:cNvSpPr>
          <p:nvPr/>
        </p:nvSpPr>
        <p:spPr bwMode="auto">
          <a:xfrm>
            <a:off x="228600" y="3048000"/>
            <a:ext cx="1524000" cy="461665"/>
          </a:xfrm>
          <a:prstGeom prst="rect">
            <a:avLst/>
          </a:prstGeom>
          <a:noFill/>
          <a:ln w="12700">
            <a:solidFill>
              <a:schemeClr val="tx1"/>
            </a:solidFill>
            <a:miter lim="800000"/>
            <a:headEnd type="none" w="sm" len="sm"/>
            <a:tailEnd type="none" w="sm" len="sm"/>
          </a:ln>
          <a:effectLst/>
        </p:spPr>
        <p:txBody>
          <a:bodyPr wrap="square">
            <a:spAutoFit/>
          </a:bodyPr>
          <a:lstStyle/>
          <a:p>
            <a:pPr eaLnBrk="0" hangingPunct="0">
              <a:spcBef>
                <a:spcPct val="50000"/>
              </a:spcBef>
            </a:pPr>
            <a:r>
              <a:rPr lang="en-US" b="1" dirty="0">
                <a:solidFill>
                  <a:srgbClr val="FF0000"/>
                </a:solidFill>
                <a:effectLst>
                  <a:outerShdw blurRad="38100" dist="38100" dir="2700000" algn="tl">
                    <a:srgbClr val="C0C0C0"/>
                  </a:outerShdw>
                </a:effectLst>
              </a:rPr>
              <a:t>Geology</a:t>
            </a:r>
            <a:endParaRPr lang="en-US" dirty="0">
              <a:solidFill>
                <a:srgbClr val="FF0000"/>
              </a:solidFill>
            </a:endParaRPr>
          </a:p>
        </p:txBody>
      </p:sp>
      <p:sp>
        <p:nvSpPr>
          <p:cNvPr id="6154" name="Oval 10"/>
          <p:cNvSpPr>
            <a:spLocks noChangeArrowheads="1"/>
          </p:cNvSpPr>
          <p:nvPr/>
        </p:nvSpPr>
        <p:spPr bwMode="auto">
          <a:xfrm>
            <a:off x="7315200" y="1447800"/>
            <a:ext cx="1447800" cy="8382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Biophysics</a:t>
            </a:r>
          </a:p>
        </p:txBody>
      </p:sp>
      <p:sp>
        <p:nvSpPr>
          <p:cNvPr id="6155" name="Oval 11"/>
          <p:cNvSpPr>
            <a:spLocks noChangeArrowheads="1"/>
          </p:cNvSpPr>
          <p:nvPr/>
        </p:nvSpPr>
        <p:spPr bwMode="auto">
          <a:xfrm>
            <a:off x="5715000" y="3352800"/>
            <a:ext cx="1447800" cy="8382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Physical </a:t>
            </a:r>
          </a:p>
          <a:p>
            <a:pPr algn="ctr" eaLnBrk="0" hangingPunct="0"/>
            <a:r>
              <a:rPr lang="en-US" sz="2000" b="1" dirty="0"/>
              <a:t>Chemistry</a:t>
            </a:r>
            <a:endParaRPr lang="en-US" sz="2000" dirty="0"/>
          </a:p>
        </p:txBody>
      </p:sp>
      <p:sp>
        <p:nvSpPr>
          <p:cNvPr id="6156" name="Oval 12"/>
          <p:cNvSpPr>
            <a:spLocks noChangeArrowheads="1"/>
          </p:cNvSpPr>
          <p:nvPr/>
        </p:nvSpPr>
        <p:spPr bwMode="auto">
          <a:xfrm>
            <a:off x="5867400" y="4876800"/>
            <a:ext cx="1524000" cy="8382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Nuclear</a:t>
            </a:r>
          </a:p>
          <a:p>
            <a:pPr algn="ctr" eaLnBrk="0" hangingPunct="0"/>
            <a:r>
              <a:rPr lang="en-US" sz="2000" b="1" dirty="0"/>
              <a:t>Chemistry</a:t>
            </a:r>
            <a:endParaRPr lang="en-US" sz="2000" dirty="0"/>
          </a:p>
        </p:txBody>
      </p:sp>
      <p:sp>
        <p:nvSpPr>
          <p:cNvPr id="6157" name="Oval 13"/>
          <p:cNvSpPr>
            <a:spLocks noChangeArrowheads="1"/>
          </p:cNvSpPr>
          <p:nvPr/>
        </p:nvSpPr>
        <p:spPr bwMode="auto">
          <a:xfrm>
            <a:off x="7315200" y="5562600"/>
            <a:ext cx="1676400" cy="9144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Astrophysics</a:t>
            </a:r>
            <a:endParaRPr lang="en-US" sz="2000" dirty="0"/>
          </a:p>
        </p:txBody>
      </p:sp>
      <p:sp>
        <p:nvSpPr>
          <p:cNvPr id="6158" name="Oval 14"/>
          <p:cNvSpPr>
            <a:spLocks noChangeArrowheads="1"/>
          </p:cNvSpPr>
          <p:nvPr/>
        </p:nvSpPr>
        <p:spPr bwMode="auto">
          <a:xfrm>
            <a:off x="0" y="5105400"/>
            <a:ext cx="2057400" cy="11430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Cosmo chemistry</a:t>
            </a:r>
            <a:endParaRPr lang="en-US" sz="2000" dirty="0"/>
          </a:p>
        </p:txBody>
      </p:sp>
      <p:sp>
        <p:nvSpPr>
          <p:cNvPr id="6159" name="Oval 15"/>
          <p:cNvSpPr>
            <a:spLocks noChangeArrowheads="1"/>
          </p:cNvSpPr>
          <p:nvPr/>
        </p:nvSpPr>
        <p:spPr bwMode="auto">
          <a:xfrm>
            <a:off x="1828800" y="1828800"/>
            <a:ext cx="1752600" cy="9906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Geochemistry</a:t>
            </a:r>
            <a:endParaRPr lang="en-US" sz="2000" dirty="0"/>
          </a:p>
        </p:txBody>
      </p:sp>
      <p:sp>
        <p:nvSpPr>
          <p:cNvPr id="6160" name="Oval 16"/>
          <p:cNvSpPr>
            <a:spLocks noChangeArrowheads="1"/>
          </p:cNvSpPr>
          <p:nvPr/>
        </p:nvSpPr>
        <p:spPr bwMode="auto">
          <a:xfrm>
            <a:off x="152400" y="838200"/>
            <a:ext cx="1752600" cy="762000"/>
          </a:xfrm>
          <a:prstGeom prst="ellipse">
            <a:avLst/>
          </a:prstGeom>
          <a:solidFill>
            <a:srgbClr val="3366FF"/>
          </a:solidFill>
          <a:ln w="12700">
            <a:solidFill>
              <a:schemeClr val="tx1"/>
            </a:solidFill>
            <a:round/>
            <a:headEnd type="none" w="sm" len="sm"/>
            <a:tailEnd type="none" w="sm" len="sm"/>
          </a:ln>
          <a:effectLst/>
        </p:spPr>
        <p:txBody>
          <a:bodyPr wrap="none" anchor="ctr"/>
          <a:lstStyle/>
          <a:p>
            <a:pPr algn="ctr" eaLnBrk="0" hangingPunct="0"/>
            <a:r>
              <a:rPr lang="en-US" sz="2000" b="1" dirty="0"/>
              <a:t>Paleontology</a:t>
            </a:r>
            <a:endParaRPr lang="en-US" sz="2000" dirty="0"/>
          </a:p>
        </p:txBody>
      </p:sp>
      <p:sp>
        <p:nvSpPr>
          <p:cNvPr id="6161" name="Line 17"/>
          <p:cNvSpPr>
            <a:spLocks noChangeShapeType="1"/>
          </p:cNvSpPr>
          <p:nvPr/>
        </p:nvSpPr>
        <p:spPr bwMode="auto">
          <a:xfrm flipH="1" flipV="1">
            <a:off x="3200400" y="2743200"/>
            <a:ext cx="609600" cy="3810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2" name="Line 18"/>
          <p:cNvSpPr>
            <a:spLocks noChangeShapeType="1"/>
          </p:cNvSpPr>
          <p:nvPr/>
        </p:nvSpPr>
        <p:spPr bwMode="auto">
          <a:xfrm flipH="1">
            <a:off x="1752600" y="3505200"/>
            <a:ext cx="2057400" cy="17526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3" name="Line 19"/>
          <p:cNvSpPr>
            <a:spLocks noChangeShapeType="1"/>
          </p:cNvSpPr>
          <p:nvPr/>
        </p:nvSpPr>
        <p:spPr bwMode="auto">
          <a:xfrm>
            <a:off x="4572000" y="3505200"/>
            <a:ext cx="0" cy="5334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4" name="Line 20"/>
          <p:cNvSpPr>
            <a:spLocks noChangeShapeType="1"/>
          </p:cNvSpPr>
          <p:nvPr/>
        </p:nvSpPr>
        <p:spPr bwMode="auto">
          <a:xfrm>
            <a:off x="5334000" y="3352800"/>
            <a:ext cx="457200" cy="2286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5" name="Line 21"/>
          <p:cNvSpPr>
            <a:spLocks noChangeShapeType="1"/>
          </p:cNvSpPr>
          <p:nvPr/>
        </p:nvSpPr>
        <p:spPr bwMode="auto">
          <a:xfrm flipH="1">
            <a:off x="7010400" y="3276600"/>
            <a:ext cx="381000" cy="2286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6" name="Line 22"/>
          <p:cNvSpPr>
            <a:spLocks noChangeShapeType="1"/>
          </p:cNvSpPr>
          <p:nvPr/>
        </p:nvSpPr>
        <p:spPr bwMode="auto">
          <a:xfrm flipV="1">
            <a:off x="4572000" y="2362200"/>
            <a:ext cx="0" cy="6858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7" name="Line 23"/>
          <p:cNvSpPr>
            <a:spLocks noChangeShapeType="1"/>
          </p:cNvSpPr>
          <p:nvPr/>
        </p:nvSpPr>
        <p:spPr bwMode="auto">
          <a:xfrm flipV="1">
            <a:off x="5334000" y="1752600"/>
            <a:ext cx="762000" cy="12954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8" name="Line 24"/>
          <p:cNvSpPr>
            <a:spLocks noChangeShapeType="1"/>
          </p:cNvSpPr>
          <p:nvPr/>
        </p:nvSpPr>
        <p:spPr bwMode="auto">
          <a:xfrm flipH="1" flipV="1">
            <a:off x="6781800" y="1752600"/>
            <a:ext cx="914400" cy="12954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69" name="Line 25"/>
          <p:cNvSpPr>
            <a:spLocks noChangeShapeType="1"/>
          </p:cNvSpPr>
          <p:nvPr/>
        </p:nvSpPr>
        <p:spPr bwMode="auto">
          <a:xfrm flipH="1">
            <a:off x="4571999" y="1219200"/>
            <a:ext cx="45719" cy="5334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70" name="Line 26"/>
          <p:cNvSpPr>
            <a:spLocks noChangeShapeType="1"/>
          </p:cNvSpPr>
          <p:nvPr/>
        </p:nvSpPr>
        <p:spPr bwMode="auto">
          <a:xfrm>
            <a:off x="5181600" y="762000"/>
            <a:ext cx="762000" cy="2286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71" name="Line 27"/>
          <p:cNvSpPr>
            <a:spLocks noChangeShapeType="1"/>
          </p:cNvSpPr>
          <p:nvPr/>
        </p:nvSpPr>
        <p:spPr bwMode="auto">
          <a:xfrm flipV="1">
            <a:off x="8077200" y="2286000"/>
            <a:ext cx="0" cy="7620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72" name="Line 28"/>
          <p:cNvSpPr>
            <a:spLocks noChangeShapeType="1"/>
          </p:cNvSpPr>
          <p:nvPr/>
        </p:nvSpPr>
        <p:spPr bwMode="auto">
          <a:xfrm>
            <a:off x="8077200" y="3505200"/>
            <a:ext cx="0" cy="20574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73" name="Line 29"/>
          <p:cNvSpPr>
            <a:spLocks noChangeShapeType="1"/>
          </p:cNvSpPr>
          <p:nvPr/>
        </p:nvSpPr>
        <p:spPr bwMode="auto">
          <a:xfrm>
            <a:off x="5334000" y="6095999"/>
            <a:ext cx="1981200" cy="45719"/>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74" name="Line 30"/>
          <p:cNvSpPr>
            <a:spLocks noChangeShapeType="1"/>
          </p:cNvSpPr>
          <p:nvPr/>
        </p:nvSpPr>
        <p:spPr bwMode="auto">
          <a:xfrm>
            <a:off x="5105400" y="3505200"/>
            <a:ext cx="1066800" cy="1447800"/>
          </a:xfrm>
          <a:prstGeom prst="line">
            <a:avLst/>
          </a:prstGeom>
          <a:noFill/>
          <a:ln w="12700">
            <a:solidFill>
              <a:schemeClr val="tx1"/>
            </a:solidFill>
            <a:round/>
            <a:headEnd type="none" w="sm" len="sm"/>
            <a:tailEnd type="triangle" w="med" len="med"/>
          </a:ln>
          <a:effectLst/>
        </p:spPr>
        <p:txBody>
          <a:bodyPr/>
          <a:lstStyle/>
          <a:p>
            <a:endParaRPr lang="en-US" dirty="0"/>
          </a:p>
        </p:txBody>
      </p:sp>
      <p:sp>
        <p:nvSpPr>
          <p:cNvPr id="6175" name="Line 31"/>
          <p:cNvSpPr>
            <a:spLocks noChangeShapeType="1"/>
          </p:cNvSpPr>
          <p:nvPr/>
        </p:nvSpPr>
        <p:spPr bwMode="auto">
          <a:xfrm flipH="1">
            <a:off x="6858000" y="3505200"/>
            <a:ext cx="914400" cy="1371600"/>
          </a:xfrm>
          <a:prstGeom prst="line">
            <a:avLst/>
          </a:prstGeom>
          <a:noFill/>
          <a:ln w="12700">
            <a:solidFill>
              <a:schemeClr val="tx1"/>
            </a:solidFill>
            <a:round/>
            <a:headEnd type="none" w="sm" len="sm"/>
            <a:tailEnd type="triangle" w="med" len="med"/>
          </a:ln>
          <a:effectLst/>
        </p:spPr>
        <p:txBody>
          <a:bodyPr/>
          <a:lstStyle/>
          <a:p>
            <a:endParaRPr lang="en-US" dirty="0"/>
          </a:p>
        </p:txBody>
      </p:sp>
      <p:cxnSp>
        <p:nvCxnSpPr>
          <p:cNvPr id="6176" name="AutoShape 32"/>
          <p:cNvCxnSpPr>
            <a:cxnSpLocks noChangeShapeType="1"/>
            <a:stCxn id="6152" idx="1"/>
            <a:endCxn id="6158" idx="6"/>
          </p:cNvCxnSpPr>
          <p:nvPr/>
        </p:nvCxnSpPr>
        <p:spPr bwMode="auto">
          <a:xfrm rot="10800000">
            <a:off x="2057400" y="5676901"/>
            <a:ext cx="1447800" cy="421333"/>
          </a:xfrm>
          <a:prstGeom prst="straightConnector1">
            <a:avLst/>
          </a:prstGeom>
          <a:noFill/>
          <a:ln w="12700">
            <a:solidFill>
              <a:schemeClr val="tx1"/>
            </a:solidFill>
            <a:round/>
            <a:headEnd type="none" w="sm" len="sm"/>
            <a:tailEnd type="triangle" w="med" len="med"/>
          </a:ln>
          <a:effectLst/>
        </p:spPr>
      </p:cxnSp>
      <p:cxnSp>
        <p:nvCxnSpPr>
          <p:cNvPr id="6177" name="AutoShape 33"/>
          <p:cNvCxnSpPr>
            <a:cxnSpLocks noChangeShapeType="1"/>
          </p:cNvCxnSpPr>
          <p:nvPr/>
        </p:nvCxnSpPr>
        <p:spPr bwMode="auto">
          <a:xfrm rot="16200000" flipH="1">
            <a:off x="323850" y="4248150"/>
            <a:ext cx="1524000" cy="38100"/>
          </a:xfrm>
          <a:prstGeom prst="straightConnector1">
            <a:avLst/>
          </a:prstGeom>
          <a:noFill/>
          <a:ln w="12700">
            <a:solidFill>
              <a:schemeClr val="tx1"/>
            </a:solidFill>
            <a:round/>
            <a:headEnd type="none" w="sm" len="sm"/>
            <a:tailEnd type="triangle" w="med" len="med"/>
          </a:ln>
          <a:effectLst/>
        </p:spPr>
      </p:cxnSp>
      <p:cxnSp>
        <p:nvCxnSpPr>
          <p:cNvPr id="6178" name="AutoShape 34"/>
          <p:cNvCxnSpPr>
            <a:cxnSpLocks noChangeShapeType="1"/>
            <a:stCxn id="6153" idx="0"/>
            <a:endCxn id="6160" idx="4"/>
          </p:cNvCxnSpPr>
          <p:nvPr/>
        </p:nvCxnSpPr>
        <p:spPr bwMode="auto">
          <a:xfrm rot="5400000" flipH="1" flipV="1">
            <a:off x="285750" y="2305050"/>
            <a:ext cx="1447800" cy="38100"/>
          </a:xfrm>
          <a:prstGeom prst="straightConnector1">
            <a:avLst/>
          </a:prstGeom>
          <a:noFill/>
          <a:ln w="12700">
            <a:solidFill>
              <a:schemeClr val="tx1"/>
            </a:solidFill>
            <a:round/>
            <a:headEnd type="none" w="sm" len="sm"/>
            <a:tailEnd type="triangle" w="med" len="med"/>
          </a:ln>
          <a:effectLst/>
        </p:spPr>
      </p:cxnSp>
      <p:cxnSp>
        <p:nvCxnSpPr>
          <p:cNvPr id="6179" name="AutoShape 35"/>
          <p:cNvCxnSpPr>
            <a:cxnSpLocks noChangeShapeType="1"/>
            <a:stCxn id="6149" idx="1"/>
            <a:endCxn id="6160" idx="6"/>
          </p:cNvCxnSpPr>
          <p:nvPr/>
        </p:nvCxnSpPr>
        <p:spPr bwMode="auto">
          <a:xfrm rot="10800000" flipV="1">
            <a:off x="1905000" y="992832"/>
            <a:ext cx="1905000" cy="226367"/>
          </a:xfrm>
          <a:prstGeom prst="straightConnector1">
            <a:avLst/>
          </a:prstGeom>
          <a:noFill/>
          <a:ln w="12700">
            <a:solidFill>
              <a:schemeClr val="tx1"/>
            </a:solidFill>
            <a:round/>
            <a:headEnd type="none" w="sm" len="sm"/>
            <a:tailEnd type="triangle" w="med" len="med"/>
          </a:ln>
          <a:effectLst/>
        </p:spPr>
      </p:cxnSp>
      <p:cxnSp>
        <p:nvCxnSpPr>
          <p:cNvPr id="6180" name="AutoShape 36"/>
          <p:cNvCxnSpPr>
            <a:cxnSpLocks noChangeShapeType="1"/>
            <a:stCxn id="6149" idx="0"/>
            <a:endCxn id="6154" idx="0"/>
          </p:cNvCxnSpPr>
          <p:nvPr/>
        </p:nvCxnSpPr>
        <p:spPr bwMode="auto">
          <a:xfrm rot="16200000" flipH="1">
            <a:off x="5924550" y="-666750"/>
            <a:ext cx="685800" cy="3543300"/>
          </a:xfrm>
          <a:prstGeom prst="bentConnector3">
            <a:avLst>
              <a:gd name="adj1" fmla="val -33333"/>
            </a:avLst>
          </a:prstGeom>
          <a:noFill/>
          <a:ln w="12700">
            <a:solidFill>
              <a:schemeClr val="tx1"/>
            </a:solidFill>
            <a:miter lim="800000"/>
            <a:headEnd type="none" w="sm" len="sm"/>
            <a:tailEnd type="triangle" w="med" len="med"/>
          </a:ln>
          <a:effectLst/>
        </p:spPr>
      </p:cxnSp>
      <p:sp>
        <p:nvSpPr>
          <p:cNvPr id="37" name="Line 22"/>
          <p:cNvSpPr>
            <a:spLocks noChangeShapeType="1"/>
          </p:cNvSpPr>
          <p:nvPr/>
        </p:nvSpPr>
        <p:spPr bwMode="auto">
          <a:xfrm flipV="1">
            <a:off x="1752600" y="2667000"/>
            <a:ext cx="381000" cy="381000"/>
          </a:xfrm>
          <a:prstGeom prst="line">
            <a:avLst/>
          </a:prstGeom>
          <a:noFill/>
          <a:ln w="12700">
            <a:solidFill>
              <a:schemeClr val="tx1"/>
            </a:solidFill>
            <a:round/>
            <a:headEnd type="none" w="sm" len="sm"/>
            <a:tailEnd type="triangle" w="med" len="me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checkerboard(across)">
                                      <p:cBhvr>
                                        <p:cTn id="7" dur="500"/>
                                        <p:tgtEl>
                                          <p:spTgt spid="6149"/>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151"/>
                                        </p:tgtEl>
                                        <p:attrNameLst>
                                          <p:attrName>style.visibility</p:attrName>
                                        </p:attrNameLst>
                                      </p:cBhvr>
                                      <p:to>
                                        <p:strVal val="visible"/>
                                      </p:to>
                                    </p:set>
                                    <p:animEffect transition="in" filter="box(in)">
                                      <p:cBhvr>
                                        <p:cTn id="11" dur="500"/>
                                        <p:tgtEl>
                                          <p:spTgt spid="6151"/>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152"/>
                                        </p:tgtEl>
                                        <p:attrNameLst>
                                          <p:attrName>style.visibility</p:attrName>
                                        </p:attrNameLst>
                                      </p:cBhvr>
                                      <p:to>
                                        <p:strVal val="visible"/>
                                      </p:to>
                                    </p:set>
                                    <p:animEffect transition="in" filter="box(in)">
                                      <p:cBhvr>
                                        <p:cTn id="15" dur="500"/>
                                        <p:tgtEl>
                                          <p:spTgt spid="6152"/>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153"/>
                                        </p:tgtEl>
                                        <p:attrNameLst>
                                          <p:attrName>style.visibility</p:attrName>
                                        </p:attrNameLst>
                                      </p:cBhvr>
                                      <p:to>
                                        <p:strVal val="visible"/>
                                      </p:to>
                                    </p:set>
                                    <p:animEffect transition="in" filter="blinds(horizontal)">
                                      <p:cBhvr>
                                        <p:cTn id="19" dur="500"/>
                                        <p:tgtEl>
                                          <p:spTgt spid="6153"/>
                                        </p:tgtEl>
                                      </p:cBhvr>
                                    </p:animEffec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499"/>
                                          </p:stCondLst>
                                        </p:cTn>
                                        <p:tgtEl>
                                          <p:spTgt spid="61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150"/>
                                        </p:tgtEl>
                                        <p:attrNameLst>
                                          <p:attrName>style.visibility</p:attrName>
                                        </p:attrNameLst>
                                      </p:cBhvr>
                                      <p:to>
                                        <p:strVal val="visible"/>
                                      </p:to>
                                    </p:set>
                                    <p:animEffect transition="in" filter="slide(fromBottom)">
                                      <p:cBhvr>
                                        <p:cTn id="27" dur="500"/>
                                        <p:tgtEl>
                                          <p:spTgt spid="6150"/>
                                        </p:tgtEl>
                                      </p:cBhvr>
                                    </p:animEffect>
                                  </p:childTnLst>
                                </p:cTn>
                              </p:par>
                            </p:childTnLst>
                          </p:cTn>
                        </p:par>
                        <p:par>
                          <p:cTn id="28" fill="hold">
                            <p:stCondLst>
                              <p:cond delay="500"/>
                            </p:stCondLst>
                            <p:childTnLst>
                              <p:par>
                                <p:cTn id="29" presetID="12" presetClass="entr" presetSubtype="4" fill="hold" grpId="0" nodeType="afterEffect">
                                  <p:stCondLst>
                                    <p:cond delay="0"/>
                                  </p:stCondLst>
                                  <p:childTnLst>
                                    <p:set>
                                      <p:cBhvr>
                                        <p:cTn id="30" dur="1" fill="hold">
                                          <p:stCondLst>
                                            <p:cond delay="0"/>
                                          </p:stCondLst>
                                        </p:cTn>
                                        <p:tgtEl>
                                          <p:spTgt spid="6148"/>
                                        </p:tgtEl>
                                        <p:attrNameLst>
                                          <p:attrName>style.visibility</p:attrName>
                                        </p:attrNameLst>
                                      </p:cBhvr>
                                      <p:to>
                                        <p:strVal val="visible"/>
                                      </p:to>
                                    </p:set>
                                    <p:animEffect transition="in" filter="slide(fromBottom)">
                                      <p:cBhvr>
                                        <p:cTn id="31" dur="500"/>
                                        <p:tgtEl>
                                          <p:spTgt spid="6148"/>
                                        </p:tgtEl>
                                      </p:cBhvr>
                                    </p:animEffect>
                                  </p:childTnLst>
                                </p:cTn>
                              </p:par>
                            </p:childTnLst>
                          </p:cTn>
                        </p:par>
                        <p:par>
                          <p:cTn id="32" fill="hold">
                            <p:stCondLst>
                              <p:cond delay="1000"/>
                            </p:stCondLst>
                            <p:childTnLst>
                              <p:par>
                                <p:cTn id="33" presetID="12" presetClass="entr" presetSubtype="4" fill="hold" grpId="0" nodeType="afterEffect">
                                  <p:stCondLst>
                                    <p:cond delay="0"/>
                                  </p:stCondLst>
                                  <p:childTnLst>
                                    <p:set>
                                      <p:cBhvr>
                                        <p:cTn id="34" dur="1" fill="hold">
                                          <p:stCondLst>
                                            <p:cond delay="0"/>
                                          </p:stCondLst>
                                        </p:cTn>
                                        <p:tgtEl>
                                          <p:spTgt spid="6154"/>
                                        </p:tgtEl>
                                        <p:attrNameLst>
                                          <p:attrName>style.visibility</p:attrName>
                                        </p:attrNameLst>
                                      </p:cBhvr>
                                      <p:to>
                                        <p:strVal val="visible"/>
                                      </p:to>
                                    </p:set>
                                    <p:animEffect transition="in" filter="slide(fromBottom)">
                                      <p:cBhvr>
                                        <p:cTn id="35" dur="500"/>
                                        <p:tgtEl>
                                          <p:spTgt spid="6154"/>
                                        </p:tgtEl>
                                      </p:cBhvr>
                                    </p:animEffect>
                                  </p:childTnLst>
                                </p:cTn>
                              </p:par>
                            </p:childTnLst>
                          </p:cTn>
                        </p:par>
                        <p:par>
                          <p:cTn id="36" fill="hold">
                            <p:stCondLst>
                              <p:cond delay="1500"/>
                            </p:stCondLst>
                            <p:childTnLst>
                              <p:par>
                                <p:cTn id="37" presetID="12" presetClass="entr" presetSubtype="4" fill="hold" grpId="0" nodeType="afterEffect">
                                  <p:stCondLst>
                                    <p:cond delay="0"/>
                                  </p:stCondLst>
                                  <p:childTnLst>
                                    <p:set>
                                      <p:cBhvr>
                                        <p:cTn id="38" dur="1" fill="hold">
                                          <p:stCondLst>
                                            <p:cond delay="0"/>
                                          </p:stCondLst>
                                        </p:cTn>
                                        <p:tgtEl>
                                          <p:spTgt spid="6155"/>
                                        </p:tgtEl>
                                        <p:attrNameLst>
                                          <p:attrName>style.visibility</p:attrName>
                                        </p:attrNameLst>
                                      </p:cBhvr>
                                      <p:to>
                                        <p:strVal val="visible"/>
                                      </p:to>
                                    </p:set>
                                    <p:animEffect transition="in" filter="slide(fromBottom)">
                                      <p:cBhvr>
                                        <p:cTn id="39" dur="500"/>
                                        <p:tgtEl>
                                          <p:spTgt spid="6155"/>
                                        </p:tgtEl>
                                      </p:cBhvr>
                                    </p:animEffect>
                                  </p:childTnLst>
                                </p:cTn>
                              </p:par>
                            </p:childTnLst>
                          </p:cTn>
                        </p:par>
                        <p:par>
                          <p:cTn id="40" fill="hold">
                            <p:stCondLst>
                              <p:cond delay="2000"/>
                            </p:stCondLst>
                            <p:childTnLst>
                              <p:par>
                                <p:cTn id="41" presetID="12" presetClass="entr" presetSubtype="4" fill="hold" grpId="0" nodeType="afterEffect">
                                  <p:stCondLst>
                                    <p:cond delay="0"/>
                                  </p:stCondLst>
                                  <p:childTnLst>
                                    <p:set>
                                      <p:cBhvr>
                                        <p:cTn id="42" dur="1" fill="hold">
                                          <p:stCondLst>
                                            <p:cond delay="0"/>
                                          </p:stCondLst>
                                        </p:cTn>
                                        <p:tgtEl>
                                          <p:spTgt spid="6156"/>
                                        </p:tgtEl>
                                        <p:attrNameLst>
                                          <p:attrName>style.visibility</p:attrName>
                                        </p:attrNameLst>
                                      </p:cBhvr>
                                      <p:to>
                                        <p:strVal val="visible"/>
                                      </p:to>
                                    </p:set>
                                    <p:animEffect transition="in" filter="slide(fromBottom)">
                                      <p:cBhvr>
                                        <p:cTn id="43" dur="500"/>
                                        <p:tgtEl>
                                          <p:spTgt spid="6156"/>
                                        </p:tgtEl>
                                      </p:cBhvr>
                                    </p:animEffect>
                                  </p:childTnLst>
                                </p:cTn>
                              </p:par>
                            </p:childTnLst>
                          </p:cTn>
                        </p:par>
                        <p:par>
                          <p:cTn id="44" fill="hold">
                            <p:stCondLst>
                              <p:cond delay="2500"/>
                            </p:stCondLst>
                            <p:childTnLst>
                              <p:par>
                                <p:cTn id="45" presetID="12" presetClass="entr" presetSubtype="4" fill="hold" grpId="0" nodeType="afterEffect">
                                  <p:stCondLst>
                                    <p:cond delay="0"/>
                                  </p:stCondLst>
                                  <p:childTnLst>
                                    <p:set>
                                      <p:cBhvr>
                                        <p:cTn id="46" dur="1" fill="hold">
                                          <p:stCondLst>
                                            <p:cond delay="0"/>
                                          </p:stCondLst>
                                        </p:cTn>
                                        <p:tgtEl>
                                          <p:spTgt spid="6157"/>
                                        </p:tgtEl>
                                        <p:attrNameLst>
                                          <p:attrName>style.visibility</p:attrName>
                                        </p:attrNameLst>
                                      </p:cBhvr>
                                      <p:to>
                                        <p:strVal val="visible"/>
                                      </p:to>
                                    </p:set>
                                    <p:animEffect transition="in" filter="slide(fromBottom)">
                                      <p:cBhvr>
                                        <p:cTn id="47" dur="500"/>
                                        <p:tgtEl>
                                          <p:spTgt spid="6157"/>
                                        </p:tgtEl>
                                      </p:cBhvr>
                                    </p:animEffect>
                                  </p:childTnLst>
                                </p:cTn>
                              </p:par>
                            </p:childTnLst>
                          </p:cTn>
                        </p:par>
                        <p:par>
                          <p:cTn id="48" fill="hold">
                            <p:stCondLst>
                              <p:cond delay="3000"/>
                            </p:stCondLst>
                            <p:childTnLst>
                              <p:par>
                                <p:cTn id="49" presetID="12" presetClass="entr" presetSubtype="4" fill="hold" grpId="0" nodeType="afterEffect">
                                  <p:stCondLst>
                                    <p:cond delay="0"/>
                                  </p:stCondLst>
                                  <p:childTnLst>
                                    <p:set>
                                      <p:cBhvr>
                                        <p:cTn id="50" dur="1" fill="hold">
                                          <p:stCondLst>
                                            <p:cond delay="0"/>
                                          </p:stCondLst>
                                        </p:cTn>
                                        <p:tgtEl>
                                          <p:spTgt spid="6158"/>
                                        </p:tgtEl>
                                        <p:attrNameLst>
                                          <p:attrName>style.visibility</p:attrName>
                                        </p:attrNameLst>
                                      </p:cBhvr>
                                      <p:to>
                                        <p:strVal val="visible"/>
                                      </p:to>
                                    </p:set>
                                    <p:animEffect transition="in" filter="slide(fromBottom)">
                                      <p:cBhvr>
                                        <p:cTn id="51" dur="500"/>
                                        <p:tgtEl>
                                          <p:spTgt spid="6158"/>
                                        </p:tgtEl>
                                      </p:cBhvr>
                                    </p:animEffect>
                                  </p:childTnLst>
                                </p:cTn>
                              </p:par>
                            </p:childTnLst>
                          </p:cTn>
                        </p:par>
                        <p:par>
                          <p:cTn id="52" fill="hold">
                            <p:stCondLst>
                              <p:cond delay="3500"/>
                            </p:stCondLst>
                            <p:childTnLst>
                              <p:par>
                                <p:cTn id="53" presetID="12" presetClass="entr" presetSubtype="4" fill="hold" grpId="0" nodeType="afterEffect">
                                  <p:stCondLst>
                                    <p:cond delay="0"/>
                                  </p:stCondLst>
                                  <p:childTnLst>
                                    <p:set>
                                      <p:cBhvr>
                                        <p:cTn id="54" dur="1" fill="hold">
                                          <p:stCondLst>
                                            <p:cond delay="0"/>
                                          </p:stCondLst>
                                        </p:cTn>
                                        <p:tgtEl>
                                          <p:spTgt spid="6159"/>
                                        </p:tgtEl>
                                        <p:attrNameLst>
                                          <p:attrName>style.visibility</p:attrName>
                                        </p:attrNameLst>
                                      </p:cBhvr>
                                      <p:to>
                                        <p:strVal val="visible"/>
                                      </p:to>
                                    </p:set>
                                    <p:animEffect transition="in" filter="slide(fromBottom)">
                                      <p:cBhvr>
                                        <p:cTn id="55" dur="500"/>
                                        <p:tgtEl>
                                          <p:spTgt spid="6159"/>
                                        </p:tgtEl>
                                      </p:cBhvr>
                                    </p:animEffect>
                                  </p:childTnLst>
                                </p:cTn>
                              </p:par>
                            </p:childTnLst>
                          </p:cTn>
                        </p:par>
                        <p:par>
                          <p:cTn id="56" fill="hold">
                            <p:stCondLst>
                              <p:cond delay="4000"/>
                            </p:stCondLst>
                            <p:childTnLst>
                              <p:par>
                                <p:cTn id="57" presetID="12" presetClass="entr" presetSubtype="4" fill="hold" grpId="0" nodeType="afterEffect">
                                  <p:stCondLst>
                                    <p:cond delay="0"/>
                                  </p:stCondLst>
                                  <p:childTnLst>
                                    <p:set>
                                      <p:cBhvr>
                                        <p:cTn id="58" dur="1" fill="hold">
                                          <p:stCondLst>
                                            <p:cond delay="0"/>
                                          </p:stCondLst>
                                        </p:cTn>
                                        <p:tgtEl>
                                          <p:spTgt spid="6160"/>
                                        </p:tgtEl>
                                        <p:attrNameLst>
                                          <p:attrName>style.visibility</p:attrName>
                                        </p:attrNameLst>
                                      </p:cBhvr>
                                      <p:to>
                                        <p:strVal val="visible"/>
                                      </p:to>
                                    </p:set>
                                    <p:animEffect transition="in" filter="slide(fromBottom)">
                                      <p:cBhvr>
                                        <p:cTn id="59" dur="500"/>
                                        <p:tgtEl>
                                          <p:spTgt spid="6160"/>
                                        </p:tgtEl>
                                      </p:cBhvr>
                                    </p:animEffect>
                                  </p:childTnLst>
                                </p:cTn>
                              </p:par>
                            </p:childTnLst>
                          </p:cTn>
                        </p:par>
                        <p:par>
                          <p:cTn id="60" fill="hold">
                            <p:stCondLst>
                              <p:cond delay="4500"/>
                            </p:stCondLst>
                            <p:childTnLst>
                              <p:par>
                                <p:cTn id="61" presetID="12" presetClass="entr" presetSubtype="4" fill="hold" grpId="0" nodeType="afterEffect">
                                  <p:stCondLst>
                                    <p:cond delay="0"/>
                                  </p:stCondLst>
                                  <p:childTnLst>
                                    <p:set>
                                      <p:cBhvr>
                                        <p:cTn id="62" dur="1" fill="hold">
                                          <p:stCondLst>
                                            <p:cond delay="0"/>
                                          </p:stCondLst>
                                        </p:cTn>
                                        <p:tgtEl>
                                          <p:spTgt spid="6147"/>
                                        </p:tgtEl>
                                        <p:attrNameLst>
                                          <p:attrName>style.visibility</p:attrName>
                                        </p:attrNameLst>
                                      </p:cBhvr>
                                      <p:to>
                                        <p:strVal val="visible"/>
                                      </p:to>
                                    </p:set>
                                    <p:animEffect transition="in" filter="slide(fromBottom)">
                                      <p:cBhvr>
                                        <p:cTn id="63"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animBg="1" autoUpdateAnimBg="0"/>
      <p:bldP spid="6148" grpId="0" animBg="1" autoUpdateAnimBg="0"/>
      <p:bldP spid="6149" grpId="0" animBg="1" autoUpdateAnimBg="0"/>
      <p:bldP spid="6150" grpId="0" animBg="1" autoUpdateAnimBg="0"/>
      <p:bldP spid="6151" grpId="0" animBg="1" autoUpdateAnimBg="0"/>
      <p:bldP spid="6152" grpId="0" animBg="1" autoUpdateAnimBg="0"/>
      <p:bldP spid="6153" grpId="0" animBg="1" autoUpdateAnimBg="0"/>
      <p:bldP spid="6154" grpId="0" animBg="1" autoUpdateAnimBg="0"/>
      <p:bldP spid="6155" grpId="0" animBg="1" autoUpdateAnimBg="0"/>
      <p:bldP spid="6156" grpId="0" animBg="1" autoUpdateAnimBg="0"/>
      <p:bldP spid="6157" grpId="0" animBg="1" autoUpdateAnimBg="0"/>
      <p:bldP spid="6158" grpId="0" animBg="1" autoUpdateAnimBg="0"/>
      <p:bldP spid="6159" grpId="0" animBg="1" autoUpdateAnimBg="0"/>
      <p:bldP spid="616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p:cNvSpPr>
            <a:spLocks noChangeArrowheads="1"/>
          </p:cNvSpPr>
          <p:nvPr/>
        </p:nvSpPr>
        <p:spPr bwMode="auto">
          <a:xfrm>
            <a:off x="3429000" y="2743200"/>
            <a:ext cx="2133600" cy="914400"/>
          </a:xfrm>
          <a:prstGeom prst="ellipse">
            <a:avLst/>
          </a:prstGeom>
          <a:solidFill>
            <a:schemeClr val="accent1"/>
          </a:solidFill>
          <a:ln w="9525">
            <a:solidFill>
              <a:schemeClr val="tx1"/>
            </a:solidFill>
            <a:round/>
            <a:headEnd/>
            <a:tailEnd/>
          </a:ln>
          <a:effectLst/>
        </p:spPr>
        <p:txBody>
          <a:bodyPr wrap="none" anchor="ctr"/>
          <a:lstStyle/>
          <a:p>
            <a:pPr algn="ctr"/>
            <a:r>
              <a:rPr lang="en-US" sz="1800" b="1" dirty="0">
                <a:effectLst>
                  <a:outerShdw blurRad="38100" dist="38100" dir="2700000" algn="tl">
                    <a:srgbClr val="FFFFFF"/>
                  </a:outerShdw>
                </a:effectLst>
                <a:latin typeface="Arial" charset="0"/>
              </a:rPr>
              <a:t>CHEMISTRY</a:t>
            </a:r>
            <a:endParaRPr lang="en-US" sz="1800" dirty="0">
              <a:latin typeface="Arial" charset="0"/>
            </a:endParaRPr>
          </a:p>
        </p:txBody>
      </p:sp>
      <p:sp>
        <p:nvSpPr>
          <p:cNvPr id="5123" name="Oval 3"/>
          <p:cNvSpPr>
            <a:spLocks noChangeArrowheads="1"/>
          </p:cNvSpPr>
          <p:nvPr/>
        </p:nvSpPr>
        <p:spPr bwMode="auto">
          <a:xfrm>
            <a:off x="1676400" y="1371600"/>
            <a:ext cx="1371600" cy="838200"/>
          </a:xfrm>
          <a:prstGeom prst="ellipse">
            <a:avLst/>
          </a:prstGeom>
          <a:solidFill>
            <a:srgbClr val="CCCC00"/>
          </a:solidFill>
          <a:ln w="9525">
            <a:solidFill>
              <a:schemeClr val="tx1"/>
            </a:solidFill>
            <a:round/>
            <a:headEnd/>
            <a:tailEnd/>
          </a:ln>
          <a:effectLst/>
        </p:spPr>
        <p:txBody>
          <a:bodyPr wrap="none" anchor="ctr"/>
          <a:lstStyle/>
          <a:p>
            <a:pPr algn="ctr"/>
            <a:r>
              <a:rPr lang="en-US" sz="1800" dirty="0">
                <a:latin typeface="Arial" charset="0"/>
              </a:rPr>
              <a:t>MATERIAL</a:t>
            </a:r>
          </a:p>
          <a:p>
            <a:pPr algn="ctr"/>
            <a:r>
              <a:rPr lang="en-US" sz="1800" dirty="0">
                <a:latin typeface="Arial" charset="0"/>
              </a:rPr>
              <a:t>SCIENCE</a:t>
            </a:r>
          </a:p>
        </p:txBody>
      </p:sp>
      <p:sp>
        <p:nvSpPr>
          <p:cNvPr id="5124" name="Oval 4"/>
          <p:cNvSpPr>
            <a:spLocks noChangeArrowheads="1"/>
          </p:cNvSpPr>
          <p:nvPr/>
        </p:nvSpPr>
        <p:spPr bwMode="auto">
          <a:xfrm>
            <a:off x="3657600" y="1143000"/>
            <a:ext cx="1676400" cy="685800"/>
          </a:xfrm>
          <a:prstGeom prst="ellipse">
            <a:avLst/>
          </a:prstGeom>
          <a:solidFill>
            <a:schemeClr val="folHlink"/>
          </a:solidFill>
          <a:ln w="9525">
            <a:solidFill>
              <a:schemeClr val="tx1"/>
            </a:solidFill>
            <a:round/>
            <a:headEnd/>
            <a:tailEnd/>
          </a:ln>
          <a:effectLst/>
        </p:spPr>
        <p:txBody>
          <a:bodyPr wrap="none" anchor="ctr"/>
          <a:lstStyle/>
          <a:p>
            <a:pPr algn="ctr"/>
            <a:r>
              <a:rPr lang="en-US" sz="1800" dirty="0">
                <a:latin typeface="Arial" charset="0"/>
              </a:rPr>
              <a:t>AGRICULTURE</a:t>
            </a:r>
          </a:p>
        </p:txBody>
      </p:sp>
      <p:sp>
        <p:nvSpPr>
          <p:cNvPr id="5125" name="Oval 5"/>
          <p:cNvSpPr>
            <a:spLocks noChangeArrowheads="1"/>
          </p:cNvSpPr>
          <p:nvPr/>
        </p:nvSpPr>
        <p:spPr bwMode="auto">
          <a:xfrm>
            <a:off x="6019800" y="1143000"/>
            <a:ext cx="1524000" cy="762000"/>
          </a:xfrm>
          <a:prstGeom prst="ellipse">
            <a:avLst/>
          </a:prstGeom>
          <a:solidFill>
            <a:srgbClr val="CCFF66"/>
          </a:solidFill>
          <a:ln w="9525">
            <a:solidFill>
              <a:schemeClr val="tx1"/>
            </a:solidFill>
            <a:round/>
            <a:headEnd/>
            <a:tailEnd/>
          </a:ln>
          <a:effectLst/>
        </p:spPr>
        <p:txBody>
          <a:bodyPr wrap="none" anchor="ctr"/>
          <a:lstStyle/>
          <a:p>
            <a:pPr algn="ctr"/>
            <a:r>
              <a:rPr lang="en-US" sz="1800" dirty="0">
                <a:latin typeface="Arial" charset="0"/>
              </a:rPr>
              <a:t>COSMETICS</a:t>
            </a:r>
          </a:p>
        </p:txBody>
      </p:sp>
      <p:sp>
        <p:nvSpPr>
          <p:cNvPr id="5126" name="Oval 6"/>
          <p:cNvSpPr>
            <a:spLocks noChangeArrowheads="1"/>
          </p:cNvSpPr>
          <p:nvPr/>
        </p:nvSpPr>
        <p:spPr bwMode="auto">
          <a:xfrm>
            <a:off x="7315200" y="1981200"/>
            <a:ext cx="1295400" cy="609600"/>
          </a:xfrm>
          <a:prstGeom prst="ellipse">
            <a:avLst/>
          </a:prstGeom>
          <a:solidFill>
            <a:srgbClr val="FF6600"/>
          </a:solidFill>
          <a:ln w="9525">
            <a:solidFill>
              <a:schemeClr val="tx1"/>
            </a:solidFill>
            <a:round/>
            <a:headEnd/>
            <a:tailEnd/>
          </a:ln>
          <a:effectLst/>
        </p:spPr>
        <p:txBody>
          <a:bodyPr wrap="none" anchor="ctr"/>
          <a:lstStyle/>
          <a:p>
            <a:pPr algn="ctr"/>
            <a:r>
              <a:rPr lang="en-US" sz="1800" dirty="0">
                <a:latin typeface="Arial" charset="0"/>
              </a:rPr>
              <a:t>ANIMAL </a:t>
            </a:r>
          </a:p>
          <a:p>
            <a:pPr algn="ctr"/>
            <a:r>
              <a:rPr lang="en-US" sz="1800" dirty="0">
                <a:latin typeface="Arial" charset="0"/>
              </a:rPr>
              <a:t>SCIENCE</a:t>
            </a:r>
          </a:p>
        </p:txBody>
      </p:sp>
      <p:sp>
        <p:nvSpPr>
          <p:cNvPr id="5127" name="Oval 7"/>
          <p:cNvSpPr>
            <a:spLocks noChangeArrowheads="1"/>
          </p:cNvSpPr>
          <p:nvPr/>
        </p:nvSpPr>
        <p:spPr bwMode="auto">
          <a:xfrm>
            <a:off x="381000" y="2362200"/>
            <a:ext cx="1371600" cy="838200"/>
          </a:xfrm>
          <a:prstGeom prst="ellipse">
            <a:avLst/>
          </a:prstGeom>
          <a:solidFill>
            <a:srgbClr val="FFCCCC"/>
          </a:solidFill>
          <a:ln w="9525">
            <a:solidFill>
              <a:schemeClr val="tx1"/>
            </a:solidFill>
            <a:round/>
            <a:headEnd/>
            <a:tailEnd/>
          </a:ln>
          <a:effectLst/>
        </p:spPr>
        <p:txBody>
          <a:bodyPr wrap="none" anchor="ctr"/>
          <a:lstStyle/>
          <a:p>
            <a:pPr algn="ctr"/>
            <a:r>
              <a:rPr lang="en-US" sz="1800" dirty="0">
                <a:latin typeface="Arial" charset="0"/>
              </a:rPr>
              <a:t>ART</a:t>
            </a:r>
          </a:p>
        </p:txBody>
      </p:sp>
      <p:sp>
        <p:nvSpPr>
          <p:cNvPr id="5128" name="Oval 8"/>
          <p:cNvSpPr>
            <a:spLocks noChangeArrowheads="1"/>
          </p:cNvSpPr>
          <p:nvPr/>
        </p:nvSpPr>
        <p:spPr bwMode="auto">
          <a:xfrm>
            <a:off x="381000" y="3733800"/>
            <a:ext cx="1828800" cy="990600"/>
          </a:xfrm>
          <a:prstGeom prst="ellipse">
            <a:avLst/>
          </a:prstGeom>
          <a:solidFill>
            <a:srgbClr val="FF99FF"/>
          </a:solidFill>
          <a:ln w="9525">
            <a:solidFill>
              <a:schemeClr val="tx1"/>
            </a:solidFill>
            <a:round/>
            <a:headEnd/>
            <a:tailEnd/>
          </a:ln>
          <a:effectLst/>
        </p:spPr>
        <p:txBody>
          <a:bodyPr wrap="none" anchor="ctr"/>
          <a:lstStyle/>
          <a:p>
            <a:pPr algn="ctr"/>
            <a:r>
              <a:rPr lang="en-US" sz="1600" b="1" dirty="0">
                <a:latin typeface="Arial" charset="0"/>
              </a:rPr>
              <a:t>ENVIRONMENTAL</a:t>
            </a:r>
          </a:p>
          <a:p>
            <a:pPr algn="ctr"/>
            <a:r>
              <a:rPr lang="en-US" sz="1600" b="1" dirty="0">
                <a:latin typeface="Arial" charset="0"/>
              </a:rPr>
              <a:t>CHEMISTRY</a:t>
            </a:r>
          </a:p>
        </p:txBody>
      </p:sp>
      <p:sp>
        <p:nvSpPr>
          <p:cNvPr id="5129" name="Oval 9"/>
          <p:cNvSpPr>
            <a:spLocks noChangeArrowheads="1"/>
          </p:cNvSpPr>
          <p:nvPr/>
        </p:nvSpPr>
        <p:spPr bwMode="auto">
          <a:xfrm>
            <a:off x="1219200" y="5029200"/>
            <a:ext cx="1676400" cy="838200"/>
          </a:xfrm>
          <a:prstGeom prst="ellipse">
            <a:avLst/>
          </a:prstGeom>
          <a:solidFill>
            <a:srgbClr val="9999FF"/>
          </a:solidFill>
          <a:ln w="9525">
            <a:solidFill>
              <a:schemeClr val="tx1"/>
            </a:solidFill>
            <a:round/>
            <a:headEnd/>
            <a:tailEnd/>
          </a:ln>
          <a:effectLst/>
        </p:spPr>
        <p:txBody>
          <a:bodyPr wrap="none" anchor="ctr"/>
          <a:lstStyle/>
          <a:p>
            <a:pPr algn="ctr"/>
            <a:r>
              <a:rPr lang="en-US" sz="1800" dirty="0">
                <a:latin typeface="Arial" charset="0"/>
              </a:rPr>
              <a:t>FIRE</a:t>
            </a:r>
          </a:p>
          <a:p>
            <a:pPr algn="ctr"/>
            <a:r>
              <a:rPr lang="en-US" sz="1800" dirty="0">
                <a:latin typeface="Arial" charset="0"/>
              </a:rPr>
              <a:t>SCIENCE</a:t>
            </a:r>
          </a:p>
        </p:txBody>
      </p:sp>
      <p:sp>
        <p:nvSpPr>
          <p:cNvPr id="5130" name="Oval 10"/>
          <p:cNvSpPr>
            <a:spLocks noChangeArrowheads="1"/>
          </p:cNvSpPr>
          <p:nvPr/>
        </p:nvSpPr>
        <p:spPr bwMode="auto">
          <a:xfrm>
            <a:off x="3581400" y="4876800"/>
            <a:ext cx="2133600" cy="1066800"/>
          </a:xfrm>
          <a:prstGeom prst="ellipse">
            <a:avLst/>
          </a:prstGeom>
          <a:solidFill>
            <a:srgbClr val="33CCFF"/>
          </a:solidFill>
          <a:ln w="9525">
            <a:solidFill>
              <a:schemeClr val="tx1"/>
            </a:solidFill>
            <a:round/>
            <a:headEnd/>
            <a:tailEnd/>
          </a:ln>
          <a:effectLst/>
        </p:spPr>
        <p:txBody>
          <a:bodyPr wrap="none" anchor="ctr"/>
          <a:lstStyle/>
          <a:p>
            <a:pPr algn="ctr"/>
            <a:r>
              <a:rPr lang="en-US" sz="1800" dirty="0">
                <a:latin typeface="Arial" charset="0"/>
              </a:rPr>
              <a:t>APPLIED</a:t>
            </a:r>
          </a:p>
          <a:p>
            <a:pPr algn="ctr"/>
            <a:r>
              <a:rPr lang="en-US" sz="1800" dirty="0">
                <a:latin typeface="Arial" charset="0"/>
              </a:rPr>
              <a:t>HEALTH</a:t>
            </a:r>
          </a:p>
          <a:p>
            <a:pPr algn="ctr"/>
            <a:r>
              <a:rPr lang="en-US" sz="1800" dirty="0">
                <a:latin typeface="Arial" charset="0"/>
              </a:rPr>
              <a:t>TECHNOLOGY</a:t>
            </a:r>
          </a:p>
        </p:txBody>
      </p:sp>
      <p:sp>
        <p:nvSpPr>
          <p:cNvPr id="5131" name="Oval 11"/>
          <p:cNvSpPr>
            <a:spLocks noChangeArrowheads="1"/>
          </p:cNvSpPr>
          <p:nvPr/>
        </p:nvSpPr>
        <p:spPr bwMode="auto">
          <a:xfrm>
            <a:off x="6629400" y="5334000"/>
            <a:ext cx="1295400" cy="685800"/>
          </a:xfrm>
          <a:prstGeom prst="ellipse">
            <a:avLst/>
          </a:prstGeom>
          <a:solidFill>
            <a:srgbClr val="9999FF"/>
          </a:solidFill>
          <a:ln w="9525">
            <a:solidFill>
              <a:schemeClr val="tx1"/>
            </a:solidFill>
            <a:round/>
            <a:headEnd/>
            <a:tailEnd/>
          </a:ln>
          <a:effectLst/>
        </p:spPr>
        <p:txBody>
          <a:bodyPr wrap="none" anchor="ctr"/>
          <a:lstStyle/>
          <a:p>
            <a:pPr algn="ctr"/>
            <a:r>
              <a:rPr lang="en-US" sz="1800" dirty="0">
                <a:latin typeface="Arial" charset="0"/>
              </a:rPr>
              <a:t>MEDICINE</a:t>
            </a:r>
          </a:p>
        </p:txBody>
      </p:sp>
      <p:sp>
        <p:nvSpPr>
          <p:cNvPr id="5132" name="Oval 12"/>
          <p:cNvSpPr>
            <a:spLocks noChangeArrowheads="1"/>
          </p:cNvSpPr>
          <p:nvPr/>
        </p:nvSpPr>
        <p:spPr bwMode="auto">
          <a:xfrm>
            <a:off x="6934200" y="3505200"/>
            <a:ext cx="1600200" cy="914400"/>
          </a:xfrm>
          <a:prstGeom prst="ellipse">
            <a:avLst/>
          </a:prstGeom>
          <a:solidFill>
            <a:srgbClr val="CC66FF"/>
          </a:solidFill>
          <a:ln w="9525">
            <a:solidFill>
              <a:schemeClr val="tx1"/>
            </a:solidFill>
            <a:round/>
            <a:headEnd/>
            <a:tailEnd/>
          </a:ln>
          <a:effectLst/>
        </p:spPr>
        <p:txBody>
          <a:bodyPr wrap="none" anchor="ctr"/>
          <a:lstStyle/>
          <a:p>
            <a:pPr algn="ctr"/>
            <a:r>
              <a:rPr lang="en-US" sz="1800" dirty="0">
                <a:latin typeface="Arial" charset="0"/>
              </a:rPr>
              <a:t>TOXICOLOGY</a:t>
            </a:r>
          </a:p>
        </p:txBody>
      </p:sp>
      <p:cxnSp>
        <p:nvCxnSpPr>
          <p:cNvPr id="5133" name="AutoShape 13"/>
          <p:cNvCxnSpPr>
            <a:cxnSpLocks noChangeShapeType="1"/>
            <a:stCxn id="5122" idx="6"/>
            <a:endCxn id="5126" idx="3"/>
          </p:cNvCxnSpPr>
          <p:nvPr/>
        </p:nvCxnSpPr>
        <p:spPr bwMode="auto">
          <a:xfrm flipV="1">
            <a:off x="5562600" y="2501526"/>
            <a:ext cx="1942307" cy="698874"/>
          </a:xfrm>
          <a:prstGeom prst="straightConnector1">
            <a:avLst/>
          </a:prstGeom>
          <a:noFill/>
          <a:ln w="9525">
            <a:solidFill>
              <a:schemeClr val="tx1"/>
            </a:solidFill>
            <a:round/>
            <a:headEnd type="triangle" w="med" len="med"/>
            <a:tailEnd type="triangle" w="med" len="med"/>
          </a:ln>
          <a:effectLst/>
        </p:spPr>
      </p:cxnSp>
      <p:cxnSp>
        <p:nvCxnSpPr>
          <p:cNvPr id="5134" name="AutoShape 14"/>
          <p:cNvCxnSpPr>
            <a:cxnSpLocks noChangeShapeType="1"/>
            <a:stCxn id="5122" idx="0"/>
            <a:endCxn id="5124" idx="4"/>
          </p:cNvCxnSpPr>
          <p:nvPr/>
        </p:nvCxnSpPr>
        <p:spPr bwMode="auto">
          <a:xfrm rot="5400000" flipH="1" flipV="1">
            <a:off x="4038600" y="2286000"/>
            <a:ext cx="914400" cy="1588"/>
          </a:xfrm>
          <a:prstGeom prst="straightConnector1">
            <a:avLst/>
          </a:prstGeom>
          <a:noFill/>
          <a:ln w="9525">
            <a:solidFill>
              <a:schemeClr val="tx1"/>
            </a:solidFill>
            <a:round/>
            <a:headEnd type="triangle" w="med" len="med"/>
            <a:tailEnd type="triangle" w="med" len="med"/>
          </a:ln>
          <a:effectLst/>
        </p:spPr>
      </p:cxnSp>
      <p:cxnSp>
        <p:nvCxnSpPr>
          <p:cNvPr id="5135" name="AutoShape 15"/>
          <p:cNvCxnSpPr>
            <a:cxnSpLocks noChangeShapeType="1"/>
            <a:stCxn id="5122" idx="7"/>
            <a:endCxn id="5125" idx="4"/>
          </p:cNvCxnSpPr>
          <p:nvPr/>
        </p:nvCxnSpPr>
        <p:spPr bwMode="auto">
          <a:xfrm rot="5400000" flipH="1" flipV="1">
            <a:off x="5529915" y="1625227"/>
            <a:ext cx="972111" cy="1531659"/>
          </a:xfrm>
          <a:prstGeom prst="straightConnector1">
            <a:avLst/>
          </a:prstGeom>
          <a:noFill/>
          <a:ln w="9525">
            <a:solidFill>
              <a:schemeClr val="tx1"/>
            </a:solidFill>
            <a:round/>
            <a:headEnd/>
            <a:tailEnd type="triangle" w="med" len="med"/>
          </a:ln>
          <a:effectLst/>
        </p:spPr>
      </p:cxnSp>
      <p:cxnSp>
        <p:nvCxnSpPr>
          <p:cNvPr id="5136" name="AutoShape 16"/>
          <p:cNvCxnSpPr>
            <a:cxnSpLocks noChangeShapeType="1"/>
            <a:stCxn id="5122" idx="5"/>
            <a:endCxn id="5131" idx="1"/>
          </p:cNvCxnSpPr>
          <p:nvPr/>
        </p:nvCxnSpPr>
        <p:spPr bwMode="auto">
          <a:xfrm>
            <a:off x="5249863" y="3524250"/>
            <a:ext cx="1568450" cy="1909763"/>
          </a:xfrm>
          <a:prstGeom prst="straightConnector1">
            <a:avLst/>
          </a:prstGeom>
          <a:noFill/>
          <a:ln w="9525">
            <a:solidFill>
              <a:schemeClr val="tx1"/>
            </a:solidFill>
            <a:round/>
            <a:headEnd type="triangle" w="med" len="med"/>
            <a:tailEnd type="triangle" w="med" len="med"/>
          </a:ln>
          <a:effectLst/>
        </p:spPr>
      </p:cxnSp>
      <p:cxnSp>
        <p:nvCxnSpPr>
          <p:cNvPr id="5137" name="AutoShape 17"/>
          <p:cNvCxnSpPr>
            <a:cxnSpLocks noChangeShapeType="1"/>
            <a:stCxn id="5122" idx="4"/>
            <a:endCxn id="5130" idx="0"/>
          </p:cNvCxnSpPr>
          <p:nvPr/>
        </p:nvCxnSpPr>
        <p:spPr bwMode="auto">
          <a:xfrm rot="16200000" flipH="1">
            <a:off x="3962400" y="4191000"/>
            <a:ext cx="1219200" cy="152400"/>
          </a:xfrm>
          <a:prstGeom prst="straightConnector1">
            <a:avLst/>
          </a:prstGeom>
          <a:noFill/>
          <a:ln w="9525">
            <a:solidFill>
              <a:schemeClr val="tx1"/>
            </a:solidFill>
            <a:round/>
            <a:headEnd type="triangle" w="med" len="med"/>
            <a:tailEnd type="triangle" w="med" len="med"/>
          </a:ln>
          <a:effectLst/>
        </p:spPr>
      </p:cxnSp>
      <p:cxnSp>
        <p:nvCxnSpPr>
          <p:cNvPr id="5138" name="AutoShape 18"/>
          <p:cNvCxnSpPr>
            <a:cxnSpLocks noChangeShapeType="1"/>
            <a:stCxn id="5122" idx="3"/>
            <a:endCxn id="5129" idx="7"/>
          </p:cNvCxnSpPr>
          <p:nvPr/>
        </p:nvCxnSpPr>
        <p:spPr bwMode="auto">
          <a:xfrm rot="5400000">
            <a:off x="2381647" y="3792139"/>
            <a:ext cx="1628262" cy="1091362"/>
          </a:xfrm>
          <a:prstGeom prst="straightConnector1">
            <a:avLst/>
          </a:prstGeom>
          <a:noFill/>
          <a:ln w="9525">
            <a:solidFill>
              <a:schemeClr val="tx1"/>
            </a:solidFill>
            <a:round/>
            <a:headEnd type="triangle" w="med" len="med"/>
            <a:tailEnd type="triangle" w="med" len="med"/>
          </a:ln>
          <a:effectLst/>
        </p:spPr>
      </p:cxnSp>
      <p:cxnSp>
        <p:nvCxnSpPr>
          <p:cNvPr id="5139" name="AutoShape 19"/>
          <p:cNvCxnSpPr>
            <a:cxnSpLocks noChangeShapeType="1"/>
          </p:cNvCxnSpPr>
          <p:nvPr/>
        </p:nvCxnSpPr>
        <p:spPr bwMode="auto">
          <a:xfrm rot="10800000" flipV="1">
            <a:off x="2209800" y="3276600"/>
            <a:ext cx="1219200" cy="1028700"/>
          </a:xfrm>
          <a:prstGeom prst="straightConnector1">
            <a:avLst/>
          </a:prstGeom>
          <a:noFill/>
          <a:ln w="9525">
            <a:solidFill>
              <a:schemeClr val="tx1"/>
            </a:solidFill>
            <a:round/>
            <a:headEnd type="triangle" w="med" len="med"/>
            <a:tailEnd type="triangle" w="med" len="med"/>
          </a:ln>
          <a:effectLst/>
        </p:spPr>
      </p:cxnSp>
      <p:cxnSp>
        <p:nvCxnSpPr>
          <p:cNvPr id="5140" name="AutoShape 20"/>
          <p:cNvCxnSpPr>
            <a:cxnSpLocks noChangeShapeType="1"/>
            <a:stCxn id="5122" idx="2"/>
            <a:endCxn id="5127" idx="6"/>
          </p:cNvCxnSpPr>
          <p:nvPr/>
        </p:nvCxnSpPr>
        <p:spPr bwMode="auto">
          <a:xfrm rot="10800000">
            <a:off x="1752600" y="2781300"/>
            <a:ext cx="1676400" cy="419100"/>
          </a:xfrm>
          <a:prstGeom prst="straightConnector1">
            <a:avLst/>
          </a:prstGeom>
          <a:noFill/>
          <a:ln w="9525">
            <a:solidFill>
              <a:schemeClr val="tx1"/>
            </a:solidFill>
            <a:round/>
            <a:headEnd type="triangle" w="med" len="med"/>
            <a:tailEnd type="triangle" w="med" len="med"/>
          </a:ln>
          <a:effectLst/>
        </p:spPr>
      </p:cxnSp>
      <p:cxnSp>
        <p:nvCxnSpPr>
          <p:cNvPr id="5141" name="AutoShape 21"/>
          <p:cNvCxnSpPr>
            <a:cxnSpLocks noChangeShapeType="1"/>
            <a:stCxn id="5122" idx="1"/>
            <a:endCxn id="5123" idx="5"/>
          </p:cNvCxnSpPr>
          <p:nvPr/>
        </p:nvCxnSpPr>
        <p:spPr bwMode="auto">
          <a:xfrm rot="16200000" flipV="1">
            <a:off x="2899266" y="2034917"/>
            <a:ext cx="790062" cy="894325"/>
          </a:xfrm>
          <a:prstGeom prst="straightConnector1">
            <a:avLst/>
          </a:prstGeom>
          <a:noFill/>
          <a:ln w="9525">
            <a:solidFill>
              <a:schemeClr val="tx1"/>
            </a:solidFill>
            <a:round/>
            <a:headEnd type="triangle" w="med" len="med"/>
            <a:tailEnd type="triangle" w="med" len="med"/>
          </a:ln>
          <a:effectLst/>
        </p:spPr>
      </p:cxnSp>
      <p:cxnSp>
        <p:nvCxnSpPr>
          <p:cNvPr id="5142" name="AutoShape 22"/>
          <p:cNvCxnSpPr>
            <a:cxnSpLocks noChangeShapeType="1"/>
            <a:endCxn id="5132" idx="2"/>
          </p:cNvCxnSpPr>
          <p:nvPr/>
        </p:nvCxnSpPr>
        <p:spPr bwMode="auto">
          <a:xfrm>
            <a:off x="5486400" y="3276600"/>
            <a:ext cx="1447800" cy="685800"/>
          </a:xfrm>
          <a:prstGeom prst="straightConnector1">
            <a:avLst/>
          </a:prstGeom>
          <a:noFill/>
          <a:ln w="12700">
            <a:solidFill>
              <a:schemeClr val="tx1"/>
            </a:solidFill>
            <a:round/>
            <a:headEnd type="none" w="sm" len="sm"/>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12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12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132"/>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131"/>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130"/>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5129"/>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5128"/>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5127"/>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autoUpdateAnimBg="0"/>
      <p:bldP spid="5124" grpId="0" animBg="1" autoUpdateAnimBg="0"/>
      <p:bldP spid="5125" grpId="0" animBg="1" autoUpdateAnimBg="0"/>
      <p:bldP spid="5126" grpId="0" animBg="1" autoUpdateAnimBg="0"/>
      <p:bldP spid="5127" grpId="0" animBg="1" autoUpdateAnimBg="0"/>
      <p:bldP spid="5128" grpId="0" animBg="1" autoUpdateAnimBg="0"/>
      <p:bldP spid="5129" grpId="0" animBg="1" autoUpdateAnimBg="0"/>
      <p:bldP spid="5130" grpId="0" animBg="1" autoUpdateAnimBg="0"/>
      <p:bldP spid="5131" grpId="0" animBg="1" autoUpdateAnimBg="0"/>
      <p:bldP spid="5132"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7772399" cy="923330"/>
          </a:xfrm>
          <a:prstGeom prst="rect">
            <a:avLst/>
          </a:prstGeom>
        </p:spPr>
        <p:txBody>
          <a:bodyPr wrap="square">
            <a:spAutoFit/>
          </a:bodyPr>
          <a:lstStyle/>
          <a:p>
            <a:pPr>
              <a:spcBef>
                <a:spcPct val="20000"/>
              </a:spcBef>
            </a:pPr>
            <a:r>
              <a:rPr lang="en-US" sz="5400" b="1" dirty="0" smtClean="0">
                <a:solidFill>
                  <a:srgbClr val="002060"/>
                </a:solidFill>
                <a:latin typeface="Arial" pitchFamily="34" charset="0"/>
                <a:cs typeface="Arial" pitchFamily="34" charset="0"/>
              </a:rPr>
              <a:t>Energy</a:t>
            </a:r>
            <a:endParaRPr lang="en-US" sz="5400" b="1" dirty="0">
              <a:solidFill>
                <a:srgbClr val="002060"/>
              </a:solidFill>
              <a:latin typeface="Arial" pitchFamily="34" charset="0"/>
              <a:cs typeface="Arial" pitchFamily="34" charset="0"/>
            </a:endParaRPr>
          </a:p>
        </p:txBody>
      </p:sp>
      <p:sp>
        <p:nvSpPr>
          <p:cNvPr id="3" name="Text Box 7"/>
          <p:cNvSpPr txBox="1">
            <a:spLocks noChangeArrowheads="1"/>
          </p:cNvSpPr>
          <p:nvPr/>
        </p:nvSpPr>
        <p:spPr bwMode="auto">
          <a:xfrm>
            <a:off x="685800" y="1752600"/>
            <a:ext cx="8077200" cy="646331"/>
          </a:xfrm>
          <a:prstGeom prst="rect">
            <a:avLst/>
          </a:prstGeom>
          <a:noFill/>
          <a:ln w="9525">
            <a:noFill/>
            <a:miter lim="800000"/>
            <a:headEnd/>
            <a:tailEnd/>
          </a:ln>
        </p:spPr>
        <p:txBody>
          <a:bodyPr wrap="square">
            <a:spAutoFit/>
          </a:bodyPr>
          <a:lstStyle/>
          <a:p>
            <a:pPr>
              <a:spcBef>
                <a:spcPct val="50000"/>
              </a:spcBef>
            </a:pPr>
            <a:r>
              <a:rPr lang="en-US" sz="3600" b="1" dirty="0">
                <a:latin typeface="Arial" pitchFamily="34" charset="0"/>
                <a:cs typeface="Arial" pitchFamily="34" charset="0"/>
              </a:rPr>
              <a:t>Conservation and Production</a:t>
            </a:r>
          </a:p>
        </p:txBody>
      </p:sp>
      <p:sp>
        <p:nvSpPr>
          <p:cNvPr id="4" name="Text Box 2"/>
          <p:cNvSpPr txBox="1">
            <a:spLocks noChangeArrowheads="1"/>
          </p:cNvSpPr>
          <p:nvPr/>
        </p:nvSpPr>
        <p:spPr bwMode="auto">
          <a:xfrm>
            <a:off x="762000" y="2362200"/>
            <a:ext cx="7543800" cy="3139321"/>
          </a:xfrm>
          <a:prstGeom prst="rect">
            <a:avLst/>
          </a:prstGeom>
          <a:noFill/>
          <a:ln w="9525">
            <a:noFill/>
            <a:miter lim="800000"/>
            <a:headEnd/>
            <a:tailEnd/>
          </a:ln>
        </p:spPr>
        <p:txBody>
          <a:bodyPr wrap="square">
            <a:spAutoFit/>
          </a:bodyPr>
          <a:lstStyle/>
          <a:p>
            <a:pPr marL="339725" indent="-339725">
              <a:spcBef>
                <a:spcPct val="50000"/>
              </a:spcBef>
              <a:buFontTx/>
              <a:buChar char="•"/>
            </a:pPr>
            <a:r>
              <a:rPr lang="en-US" sz="3600" dirty="0">
                <a:latin typeface="Arial" pitchFamily="34" charset="0"/>
                <a:cs typeface="Arial" pitchFamily="34" charset="0"/>
              </a:rPr>
              <a:t>develop the batteries that run gasoline-electric hybrid cars</a:t>
            </a:r>
          </a:p>
          <a:p>
            <a:pPr marL="339725" indent="-339725">
              <a:spcBef>
                <a:spcPct val="50000"/>
              </a:spcBef>
              <a:buFontTx/>
              <a:buChar char="•"/>
            </a:pPr>
            <a:r>
              <a:rPr lang="en-US" sz="3600" dirty="0">
                <a:latin typeface="Arial" pitchFamily="34" charset="0"/>
                <a:cs typeface="Arial" pitchFamily="34" charset="0"/>
              </a:rPr>
              <a:t>design materials that collect energy from the sun that is then converted to electricity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609600"/>
            <a:ext cx="8305800" cy="762000"/>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US" sz="5400" b="1" i="0" u="none" strike="noStrike" kern="1200" cap="none" spc="0" normalizeH="0" baseline="0" noProof="0" dirty="0" smtClean="0">
                <a:ln>
                  <a:noFill/>
                </a:ln>
                <a:solidFill>
                  <a:srgbClr val="002060"/>
                </a:solidFill>
                <a:effectLst/>
                <a:uLnTx/>
                <a:uFillTx/>
                <a:latin typeface="Arial" pitchFamily="34" charset="0"/>
                <a:cs typeface="Arial" pitchFamily="34" charset="0"/>
              </a:rPr>
              <a:t>Chemistry and Medicine</a:t>
            </a:r>
          </a:p>
        </p:txBody>
      </p:sp>
      <p:sp>
        <p:nvSpPr>
          <p:cNvPr id="3" name="Text Box 4"/>
          <p:cNvSpPr txBox="1">
            <a:spLocks noChangeArrowheads="1"/>
          </p:cNvSpPr>
          <p:nvPr/>
        </p:nvSpPr>
        <p:spPr bwMode="auto">
          <a:xfrm>
            <a:off x="609600" y="1524000"/>
            <a:ext cx="8229600" cy="1200329"/>
          </a:xfrm>
          <a:prstGeom prst="rect">
            <a:avLst/>
          </a:prstGeom>
          <a:noFill/>
          <a:ln w="9525">
            <a:noFill/>
            <a:miter lim="800000"/>
            <a:headEnd/>
            <a:tailEnd/>
          </a:ln>
        </p:spPr>
        <p:txBody>
          <a:bodyPr wrap="square">
            <a:spAutoFit/>
          </a:bodyPr>
          <a:lstStyle/>
          <a:p>
            <a:pPr>
              <a:spcBef>
                <a:spcPct val="50000"/>
              </a:spcBef>
            </a:pPr>
            <a:r>
              <a:rPr lang="en-US" sz="3600" b="1" dirty="0">
                <a:latin typeface="Arial" pitchFamily="34" charset="0"/>
                <a:cs typeface="Arial" pitchFamily="34" charset="0"/>
              </a:rPr>
              <a:t>M</a:t>
            </a:r>
            <a:r>
              <a:rPr lang="en-US" sz="3600" b="1" dirty="0" smtClean="0">
                <a:latin typeface="Arial" pitchFamily="34" charset="0"/>
                <a:cs typeface="Arial" pitchFamily="34" charset="0"/>
              </a:rPr>
              <a:t>edicine</a:t>
            </a:r>
            <a:r>
              <a:rPr lang="en-US" sz="3600" b="1" dirty="0">
                <a:latin typeface="Arial" pitchFamily="34" charset="0"/>
                <a:cs typeface="Arial" pitchFamily="34" charset="0"/>
              </a:rPr>
              <a:t>, materials, and technology used to treat </a:t>
            </a:r>
            <a:r>
              <a:rPr lang="en-US" sz="3600" b="1" dirty="0" smtClean="0">
                <a:latin typeface="Arial" pitchFamily="34" charset="0"/>
                <a:cs typeface="Arial" pitchFamily="34" charset="0"/>
              </a:rPr>
              <a:t>patients.</a:t>
            </a:r>
            <a:endParaRPr lang="en-US" sz="3600" b="1" dirty="0">
              <a:latin typeface="Arial" pitchFamily="34" charset="0"/>
              <a:cs typeface="Arial" pitchFamily="34" charset="0"/>
            </a:endParaRPr>
          </a:p>
        </p:txBody>
      </p:sp>
      <p:sp>
        <p:nvSpPr>
          <p:cNvPr id="4" name="Text Box 5"/>
          <p:cNvSpPr txBox="1">
            <a:spLocks noChangeArrowheads="1"/>
          </p:cNvSpPr>
          <p:nvPr/>
        </p:nvSpPr>
        <p:spPr bwMode="auto">
          <a:xfrm>
            <a:off x="762000" y="2667000"/>
            <a:ext cx="7620000" cy="4031873"/>
          </a:xfrm>
          <a:prstGeom prst="rect">
            <a:avLst/>
          </a:prstGeom>
          <a:noFill/>
          <a:ln w="9525">
            <a:noFill/>
            <a:miter lim="800000"/>
            <a:headEnd/>
            <a:tailEnd/>
          </a:ln>
        </p:spPr>
        <p:txBody>
          <a:bodyPr wrap="square">
            <a:spAutoFit/>
          </a:bodyPr>
          <a:lstStyle/>
          <a:p>
            <a:pPr marL="339725" indent="-339725">
              <a:spcBef>
                <a:spcPct val="50000"/>
              </a:spcBef>
              <a:buFontTx/>
              <a:buChar char="•"/>
            </a:pPr>
            <a:r>
              <a:rPr lang="en-US" sz="3200" dirty="0">
                <a:latin typeface="Arial" pitchFamily="34" charset="0"/>
                <a:cs typeface="Arial" pitchFamily="34" charset="0"/>
              </a:rPr>
              <a:t>D</a:t>
            </a:r>
            <a:r>
              <a:rPr lang="en-US" sz="3200" dirty="0" smtClean="0">
                <a:latin typeface="Arial" pitchFamily="34" charset="0"/>
                <a:cs typeface="Arial" pitchFamily="34" charset="0"/>
              </a:rPr>
              <a:t>evelop </a:t>
            </a:r>
            <a:r>
              <a:rPr lang="en-US" sz="3200" dirty="0">
                <a:latin typeface="Arial" pitchFamily="34" charset="0"/>
                <a:cs typeface="Arial" pitchFamily="34" charset="0"/>
              </a:rPr>
              <a:t>materials to repair or replace body parts. </a:t>
            </a:r>
          </a:p>
          <a:p>
            <a:pPr marL="339725" indent="-339725">
              <a:spcBef>
                <a:spcPct val="50000"/>
              </a:spcBef>
              <a:buFontTx/>
              <a:buChar char="•"/>
            </a:pPr>
            <a:r>
              <a:rPr lang="en-US" sz="3200" dirty="0">
                <a:latin typeface="Arial" pitchFamily="34" charset="0"/>
                <a:cs typeface="Arial" pitchFamily="34" charset="0"/>
              </a:rPr>
              <a:t>Diseased arteries can be replaced with plastic tubes.</a:t>
            </a:r>
          </a:p>
          <a:p>
            <a:pPr marL="339725" indent="-339725">
              <a:spcBef>
                <a:spcPct val="50000"/>
              </a:spcBef>
              <a:buFontTx/>
              <a:buChar char="•"/>
            </a:pPr>
            <a:r>
              <a:rPr lang="en-US" sz="3200" dirty="0">
                <a:latin typeface="Arial" pitchFamily="34" charset="0"/>
                <a:cs typeface="Arial" pitchFamily="34" charset="0"/>
              </a:rPr>
              <a:t>Artificial hips and knees made from metals and plastics can replace worn-out joints.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457200" y="838200"/>
            <a:ext cx="8534400" cy="646331"/>
          </a:xfrm>
          <a:prstGeom prst="rect">
            <a:avLst/>
          </a:prstGeom>
          <a:noFill/>
          <a:ln w="9525">
            <a:noFill/>
            <a:miter lim="800000"/>
            <a:headEnd/>
            <a:tailEnd/>
          </a:ln>
        </p:spPr>
        <p:txBody>
          <a:bodyPr wrap="square">
            <a:spAutoFit/>
          </a:bodyPr>
          <a:lstStyle/>
          <a:p>
            <a:pPr marL="339725" indent="-339725">
              <a:spcBef>
                <a:spcPct val="50000"/>
              </a:spcBef>
            </a:pPr>
            <a:r>
              <a:rPr lang="en-US" sz="3600" b="1" dirty="0" smtClean="0">
                <a:latin typeface="Arial" pitchFamily="34" charset="0"/>
                <a:cs typeface="Arial" pitchFamily="34" charset="0"/>
              </a:rPr>
              <a:t>Drugs and their Chemical Structure</a:t>
            </a:r>
            <a:endParaRPr lang="en-US" sz="36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066800" y="685800"/>
            <a:ext cx="7391400" cy="52578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All medicines use chemical science</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We live twice as long now as 100 years ago</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Cures for Cancer, AIDS…</a:t>
            </a:r>
            <a:endParaRPr kumimoji="0" lang="en-GB" sz="3600" b="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362200"/>
            <a:ext cx="8001000" cy="16764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en-US" sz="5400" b="1" i="0" u="none" strike="noStrike" kern="1200" cap="none" spc="0" normalizeH="0" baseline="0" noProof="0" dirty="0" smtClean="0">
                <a:ln>
                  <a:noFill/>
                </a:ln>
                <a:solidFill>
                  <a:srgbClr val="002060"/>
                </a:solidFill>
                <a:effectLst/>
                <a:uLnTx/>
                <a:uFillTx/>
                <a:latin typeface="Arial" pitchFamily="34" charset="0"/>
                <a:cs typeface="Arial" pitchFamily="34" charset="0"/>
              </a:rPr>
              <a:t>Role of Chemistry in    </a:t>
            </a:r>
            <a:r>
              <a:rPr kumimoji="0" lang="en-US" sz="5400" b="1" i="0" u="none" strike="noStrike" kern="1200" cap="none" spc="0" normalizeH="0" noProof="0" dirty="0" smtClean="0">
                <a:ln>
                  <a:noFill/>
                </a:ln>
                <a:solidFill>
                  <a:srgbClr val="002060"/>
                </a:solidFill>
                <a:effectLst/>
                <a:uLnTx/>
                <a:uFillTx/>
                <a:latin typeface="Arial" pitchFamily="34" charset="0"/>
                <a:cs typeface="Arial" pitchFamily="34" charset="0"/>
              </a:rPr>
              <a:t>  </a:t>
            </a:r>
            <a:r>
              <a:rPr kumimoji="0" lang="en-US" sz="5400" b="1" i="0" u="none" strike="noStrike" kern="1200" cap="none" spc="0" normalizeH="0" baseline="0" noProof="0" dirty="0" smtClean="0">
                <a:ln>
                  <a:noFill/>
                </a:ln>
                <a:solidFill>
                  <a:srgbClr val="002060"/>
                </a:solidFill>
                <a:effectLst/>
                <a:uLnTx/>
                <a:uFillTx/>
                <a:latin typeface="Arial" pitchFamily="34" charset="0"/>
                <a:cs typeface="Arial" pitchFamily="34" charset="0"/>
              </a:rPr>
              <a:t>our Community</a:t>
            </a:r>
            <a:endParaRPr kumimoji="0" lang="en-US" sz="5400" b="1" i="0" u="none" strike="noStrike" kern="1200" cap="none" spc="0" normalizeH="0" baseline="0" noProof="0" dirty="0">
              <a:ln>
                <a:noFill/>
              </a:ln>
              <a:solidFill>
                <a:srgbClr val="002060"/>
              </a:solidFill>
              <a:effectLst/>
              <a:uLnTx/>
              <a:uFillTx/>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7848600" cy="923330"/>
          </a:xfrm>
          <a:prstGeom prst="rect">
            <a:avLst/>
          </a:prstGeom>
        </p:spPr>
        <p:txBody>
          <a:bodyPr wrap="square">
            <a:spAutoFit/>
          </a:bodyPr>
          <a:lstStyle/>
          <a:p>
            <a:r>
              <a:rPr lang="en-GB" sz="5400" b="1" dirty="0" smtClean="0">
                <a:solidFill>
                  <a:srgbClr val="002060"/>
                </a:solidFill>
                <a:latin typeface="Arial" pitchFamily="34" charset="0"/>
                <a:cs typeface="Arial" pitchFamily="34" charset="0"/>
              </a:rPr>
              <a:t>The Chemical Universe</a:t>
            </a:r>
            <a:endParaRPr lang="en-US" sz="5400" b="1" dirty="0">
              <a:solidFill>
                <a:srgbClr val="002060"/>
              </a:solidFill>
              <a:latin typeface="Arial" pitchFamily="34" charset="0"/>
              <a:cs typeface="Arial" pitchFamily="34" charset="0"/>
            </a:endParaRPr>
          </a:p>
        </p:txBody>
      </p:sp>
      <p:sp>
        <p:nvSpPr>
          <p:cNvPr id="3" name="Rectangle 3"/>
          <p:cNvSpPr txBox="1">
            <a:spLocks noChangeArrowheads="1"/>
          </p:cNvSpPr>
          <p:nvPr/>
        </p:nvSpPr>
        <p:spPr>
          <a:xfrm>
            <a:off x="457200" y="1600200"/>
            <a:ext cx="8382000" cy="4648200"/>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en-GB" sz="3200" b="0" i="0" u="none" strike="noStrike" kern="1200" cap="none" spc="0" normalizeH="0" baseline="0" noProof="0" dirty="0" smtClean="0">
                <a:ln>
                  <a:noFill/>
                </a:ln>
                <a:effectLst/>
                <a:uLnTx/>
                <a:uFillTx/>
                <a:latin typeface="Arial" pitchFamily="34" charset="0"/>
                <a:cs typeface="Arial" pitchFamily="34" charset="0"/>
              </a:rPr>
              <a:t>Chemistry is the study of atoms.</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3200" b="0" i="0" u="none" strike="noStrike" kern="1200" cap="none" spc="0" normalizeH="0" baseline="0" noProof="0" dirty="0" smtClean="0">
              <a:ln>
                <a:noFill/>
              </a:ln>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en-GB" sz="3200" b="0" i="0" u="none" strike="noStrike" kern="1200" cap="none" spc="0" normalizeH="0" baseline="0" noProof="0" dirty="0" smtClean="0">
                <a:ln>
                  <a:noFill/>
                </a:ln>
                <a:effectLst/>
                <a:uLnTx/>
                <a:uFillTx/>
                <a:latin typeface="Arial" pitchFamily="34" charset="0"/>
                <a:cs typeface="Arial" pitchFamily="34" charset="0"/>
              </a:rPr>
              <a:t>Atoms are the building blocks of nature.</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3200" b="0" i="0" u="none" strike="noStrike" kern="1200" cap="none" spc="0" normalizeH="0" baseline="0" noProof="0" dirty="0" smtClean="0">
              <a:ln>
                <a:noFill/>
              </a:ln>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en-GB" sz="3200" b="0" i="0" u="none" strike="noStrike" kern="1200" cap="none" spc="0" normalizeH="0" baseline="0" noProof="0" dirty="0" smtClean="0">
                <a:ln>
                  <a:noFill/>
                </a:ln>
                <a:effectLst/>
                <a:uLnTx/>
                <a:uFillTx/>
                <a:latin typeface="Arial" pitchFamily="34" charset="0"/>
                <a:cs typeface="Arial" pitchFamily="34" charset="0"/>
              </a:rPr>
              <a:t>How many atoms are there in a cup of tea?</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endParaRPr lang="en-GB" sz="3200" dirty="0" smtClean="0">
              <a:latin typeface="Arial"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lang="en-GB" sz="3200" dirty="0" smtClean="0">
                <a:latin typeface="Arial" pitchFamily="34" charset="0"/>
                <a:cs typeface="Arial" pitchFamily="34" charset="0"/>
              </a:rPr>
              <a:t>Chemical Science is shaping our future.</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endParaRPr kumimoji="0" lang="en-GB" sz="32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GB" sz="3200" b="0" i="0" u="none" strike="noStrike" kern="1200" cap="none" spc="0" normalizeH="0" baseline="0" noProof="0" dirty="0">
              <a:ln>
                <a:noFill/>
              </a:ln>
              <a:effectLst/>
              <a:uLnTx/>
              <a:uFillTx/>
              <a:latin typeface="Arial" pitchFamily="34" charset="0"/>
              <a:cs typeface="Arial" pitchFamily="34" charset="0"/>
            </a:endParaRPr>
          </a:p>
        </p:txBody>
      </p:sp>
      <p:sp>
        <p:nvSpPr>
          <p:cNvPr id="4" name="Text Box 50"/>
          <p:cNvSpPr txBox="1">
            <a:spLocks noChangeArrowheads="1"/>
          </p:cNvSpPr>
          <p:nvPr/>
        </p:nvSpPr>
        <p:spPr bwMode="auto">
          <a:xfrm>
            <a:off x="1600200" y="4572000"/>
            <a:ext cx="6248400" cy="525401"/>
          </a:xfrm>
          <a:prstGeom prst="rect">
            <a:avLst/>
          </a:prstGeom>
          <a:noFill/>
          <a:ln w="9525">
            <a:noFill/>
            <a:miter lim="800000"/>
            <a:headEnd/>
            <a:tailEnd/>
          </a:ln>
          <a:effectLst/>
        </p:spPr>
        <p:txBody>
          <a:bodyPr wrap="square" lIns="90000" tIns="46800" rIns="90000" bIns="46800">
            <a:spAutoFit/>
          </a:bodyPr>
          <a:lstStyle/>
          <a:p>
            <a:r>
              <a:rPr kumimoji="0" lang="en-GB" sz="2800" dirty="0" smtClean="0">
                <a:solidFill>
                  <a:srgbClr val="C00000"/>
                </a:solidFill>
                <a:latin typeface="Arial" pitchFamily="34" charset="0"/>
                <a:cs typeface="Arial" pitchFamily="34" charset="0"/>
              </a:rPr>
              <a:t>15,000,000,000,000,000,000,000,000</a:t>
            </a:r>
            <a:endParaRPr kumimoji="0" lang="en-GB" sz="2800"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74"/>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txBox="1">
            <a:spLocks noChangeArrowheads="1"/>
          </p:cNvSpPr>
          <p:nvPr/>
        </p:nvSpPr>
        <p:spPr>
          <a:xfrm>
            <a:off x="533400" y="457200"/>
            <a:ext cx="8382000" cy="9906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4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Chemistry of Flowers</a:t>
            </a:r>
            <a:endParaRPr kumimoji="0" lang="en-GB" sz="5400" b="1" i="0" u="none" strike="noStrike" kern="120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3" name="Rectangle 20"/>
          <p:cNvSpPr txBox="1">
            <a:spLocks noChangeArrowheads="1"/>
          </p:cNvSpPr>
          <p:nvPr/>
        </p:nvSpPr>
        <p:spPr>
          <a:xfrm>
            <a:off x="609600" y="1295400"/>
            <a:ext cx="8534400" cy="54102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Smell a Flower</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The Fragrance is Chemistry</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See a Flower</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The Colours are Chemistry</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Touch a Flower</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The Structure is Chemistry</a:t>
            </a:r>
            <a:endParaRPr kumimoji="0" lang="en-GB" sz="3600" b="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457200"/>
            <a:ext cx="83820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4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Chemistry in the Home</a:t>
            </a:r>
            <a:endParaRPr kumimoji="0" lang="en-GB" sz="5400" b="1" i="0" u="none" strike="noStrike" kern="120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3" name="Rectangle 3"/>
          <p:cNvSpPr txBox="1">
            <a:spLocks noChangeArrowheads="1"/>
          </p:cNvSpPr>
          <p:nvPr/>
        </p:nvSpPr>
        <p:spPr>
          <a:xfrm>
            <a:off x="609600" y="1447800"/>
            <a:ext cx="8305800" cy="5181600"/>
          </a:xfrm>
          <a:prstGeom prst="rect">
            <a:avLst/>
          </a:prstGeom>
        </p:spPr>
        <p:txBody>
          <a:bodyPr/>
          <a:lstStyle/>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Everything in our home is Chemistry</a:t>
            </a: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Soaps, Gel, Wallpaper, Baked Beans…</a:t>
            </a: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endParaRPr lang="en-GB" sz="3600" dirty="0" smtClean="0">
              <a:latin typeface="Arial" pitchFamily="34" charset="0"/>
              <a:cs typeface="Arial" pitchFamily="34" charset="0"/>
            </a:endParaRPr>
          </a:p>
          <a:p>
            <a:pPr marL="274320" indent="-274320">
              <a:lnSpc>
                <a:spcPct val="90000"/>
              </a:lnSpc>
              <a:spcBef>
                <a:spcPct val="20000"/>
              </a:spcBef>
              <a:buClr>
                <a:schemeClr val="accent3"/>
              </a:buClr>
              <a:buSzPct val="95000"/>
              <a:buFont typeface="Wingdings 2"/>
              <a:buChar char=""/>
            </a:pPr>
            <a:r>
              <a:rPr lang="en-GB" sz="3600" dirty="0" smtClean="0">
                <a:latin typeface="Arial" pitchFamily="34" charset="0"/>
                <a:cs typeface="Arial" pitchFamily="34" charset="0"/>
              </a:rPr>
              <a:t>Clean water through chemical science</a:t>
            </a:r>
          </a:p>
          <a:p>
            <a:pPr marL="274320" marR="0" lvl="0" indent="-274320" algn="l" defTabSz="914400" rtl="0" eaLnBrk="1" fontAlgn="auto" latinLnBrk="0" hangingPunct="1">
              <a:lnSpc>
                <a:spcPct val="90000"/>
              </a:lnSpc>
              <a:spcBef>
                <a:spcPct val="20000"/>
              </a:spcBef>
              <a:spcAft>
                <a:spcPts val="0"/>
              </a:spcAft>
              <a:buClr>
                <a:schemeClr val="accent3"/>
              </a:buClr>
              <a:buSzPct val="95000"/>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Teflon was discovered by an accident</a:t>
            </a:r>
          </a:p>
          <a:p>
            <a:pPr marL="274320" marR="0" lvl="0" indent="-274320" algn="l" defTabSz="914400" rtl="0" eaLnBrk="1" fontAlgn="auto" latinLnBrk="0" hangingPunct="1">
              <a:lnSpc>
                <a:spcPct val="90000"/>
              </a:lnSpc>
              <a:spcBef>
                <a:spcPct val="20000"/>
              </a:spcBef>
              <a:spcAft>
                <a:spcPts val="0"/>
              </a:spcAft>
              <a:buClr>
                <a:schemeClr val="accent3"/>
              </a:buClr>
              <a:buSzPct val="95000"/>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57800"/>
          </a:xfrm>
        </p:spPr>
        <p:txBody>
          <a:bodyPr/>
          <a:lstStyle/>
          <a:p>
            <a:pPr>
              <a:buFont typeface="Wingdings" pitchFamily="2" charset="2"/>
              <a:buNone/>
            </a:pPr>
            <a:endParaRPr lang="en-US" sz="2400" dirty="0" smtClean="0">
              <a:solidFill>
                <a:srgbClr val="FFFF66"/>
              </a:solidFill>
            </a:endParaRPr>
          </a:p>
          <a:p>
            <a:r>
              <a:rPr lang="en-US" sz="3200" dirty="0" smtClean="0">
                <a:latin typeface="Arial" pitchFamily="34" charset="0"/>
                <a:cs typeface="Arial" pitchFamily="34" charset="0"/>
              </a:rPr>
              <a:t>What is Chemistry? What are the reasons we study Chemistry?</a:t>
            </a:r>
          </a:p>
          <a:p>
            <a:pPr>
              <a:buFontTx/>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Role of Chemistry in Science!</a:t>
            </a:r>
          </a:p>
          <a:p>
            <a:pPr>
              <a:buFontTx/>
              <a:buNone/>
            </a:pPr>
            <a:r>
              <a:rPr lang="en-US" sz="3200" dirty="0" smtClean="0">
                <a:solidFill>
                  <a:srgbClr val="FF0000"/>
                </a:solidFill>
                <a:latin typeface="Arial" pitchFamily="34" charset="0"/>
                <a:cs typeface="Arial" pitchFamily="34" charset="0"/>
              </a:rPr>
              <a:t>                         </a:t>
            </a:r>
          </a:p>
          <a:p>
            <a:pPr>
              <a:buFontTx/>
              <a:buNone/>
            </a:pPr>
            <a:r>
              <a:rPr lang="en-US" sz="3200" dirty="0" smtClean="0">
                <a:solidFill>
                  <a:srgbClr val="FF0000"/>
                </a:solidFill>
                <a:latin typeface="Arial" pitchFamily="34" charset="0"/>
                <a:cs typeface="Arial" pitchFamily="34" charset="0"/>
              </a:rPr>
              <a:t>                           And</a:t>
            </a:r>
          </a:p>
          <a:p>
            <a:pPr>
              <a:buFontTx/>
              <a:buNone/>
            </a:pPr>
            <a:endParaRPr lang="en-US" sz="3200" dirty="0" smtClean="0">
              <a:solidFill>
                <a:srgbClr val="FF0000"/>
              </a:solidFill>
              <a:latin typeface="Arial" pitchFamily="34" charset="0"/>
              <a:cs typeface="Arial" pitchFamily="34" charset="0"/>
            </a:endParaRPr>
          </a:p>
          <a:p>
            <a:r>
              <a:rPr lang="en-US" sz="3200" dirty="0" smtClean="0">
                <a:latin typeface="Arial" pitchFamily="34" charset="0"/>
                <a:cs typeface="Arial" pitchFamily="34" charset="0"/>
              </a:rPr>
              <a:t>Role of Chemistry in Everyday Life!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09600" y="838200"/>
            <a:ext cx="8229600" cy="56388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Our leisure time has been changed by Chemical Science</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Computer parts, sports equipment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Carbon fibre is 3 times stronger than steel</a:t>
            </a:r>
            <a:endParaRPr lang="en-GB" sz="3600" dirty="0" smtClean="0">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Better flat screen displays</a:t>
            </a:r>
            <a:endParaRPr kumimoji="0" lang="en-GB" sz="3600" b="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838200" y="533400"/>
            <a:ext cx="7772400" cy="6096000"/>
          </a:xfrm>
          <a:prstGeom prst="rect">
            <a:avLst/>
          </a:prstGeom>
        </p:spPr>
        <p:txBody>
          <a:bodyPr>
            <a:normAutofit fontScale="2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The past</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Cathode ray tubes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GB" sz="144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The present</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Liquid Crystals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Plasma displays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GB" sz="14400" dirty="0" smtClean="0">
                <a:latin typeface="Arial" pitchFamily="34" charset="0"/>
                <a:cs typeface="Arial" pitchFamily="34" charset="0"/>
              </a:rPr>
              <a:t>LED</a:t>
            </a:r>
            <a:endParaRPr kumimoji="0" lang="en-GB" sz="14400" b="0" i="0" u="none" strike="noStrike" kern="1200" cap="none" spc="0" normalizeH="0" baseline="0" noProof="0" dirty="0" smtClean="0">
              <a:ln>
                <a:noFill/>
              </a:ln>
              <a:effectLst/>
              <a:uLnTx/>
              <a:uFillTx/>
              <a:latin typeface="Arial" pitchFamily="34" charset="0"/>
              <a:cs typeface="Arial" pitchFamily="34" charset="0"/>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GB" sz="144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The future </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Light emitting polymers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Electronic Ink</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GB"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txBox="1">
            <a:spLocks noChangeArrowheads="1"/>
          </p:cNvSpPr>
          <p:nvPr/>
        </p:nvSpPr>
        <p:spPr bwMode="auto">
          <a:xfrm>
            <a:off x="457200" y="533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5400" b="1" i="0" u="none" strike="noStrike" kern="0" cap="none" spc="0" normalizeH="0" baseline="0" noProof="0" dirty="0" smtClean="0">
                <a:ln>
                  <a:noFill/>
                </a:ln>
                <a:solidFill>
                  <a:srgbClr val="002060"/>
                </a:solidFill>
                <a:effectLst>
                  <a:outerShdw blurRad="38100" dist="38100" dir="2700000" algn="tl">
                    <a:srgbClr val="C0C0C0"/>
                  </a:outerShdw>
                </a:effectLst>
                <a:uLnTx/>
                <a:uFillTx/>
                <a:latin typeface="Arial" pitchFamily="34" charset="0"/>
                <a:ea typeface="+mj-ea"/>
                <a:cs typeface="Arial" pitchFamily="34" charset="0"/>
              </a:rPr>
              <a:t>Fashion</a:t>
            </a:r>
            <a:endParaRPr kumimoji="0" lang="en-GB" sz="5400" b="1" i="0" u="none" strike="noStrike" kern="0" cap="none" spc="0" normalizeH="0" baseline="0" noProof="0" dirty="0">
              <a:ln>
                <a:noFill/>
              </a:ln>
              <a:solidFill>
                <a:srgbClr val="002060"/>
              </a:solidFill>
              <a:effectLst>
                <a:outerShdw blurRad="38100" dist="38100" dir="2700000" algn="tl">
                  <a:srgbClr val="C0C0C0"/>
                </a:outerShdw>
              </a:effectLst>
              <a:uLnTx/>
              <a:uFillTx/>
              <a:latin typeface="Arial" pitchFamily="34" charset="0"/>
              <a:ea typeface="+mj-ea"/>
              <a:cs typeface="Arial" pitchFamily="34" charset="0"/>
            </a:endParaRPr>
          </a:p>
        </p:txBody>
      </p:sp>
      <p:sp>
        <p:nvSpPr>
          <p:cNvPr id="3" name="Content Placeholder 2"/>
          <p:cNvSpPr txBox="1">
            <a:spLocks/>
          </p:cNvSpPr>
          <p:nvPr/>
        </p:nvSpPr>
        <p:spPr>
          <a:xfrm>
            <a:off x="609600" y="1752600"/>
            <a:ext cx="7467600" cy="4191000"/>
          </a:xfrm>
          <a:prstGeom prst="rect">
            <a:avLst/>
          </a:prstGeom>
        </p:spPr>
        <p:txBody>
          <a:bodyPr>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Looking good is down to chemical science</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2-in-1 shampoos, </a:t>
            </a:r>
            <a:r>
              <a:rPr kumimoji="0" lang="en-GB" sz="3600" b="0" i="0" u="none" strike="noStrike" kern="1200" cap="none" spc="0" normalizeH="0" baseline="0" noProof="0" smtClean="0">
                <a:ln>
                  <a:noFill/>
                </a:ln>
                <a:effectLst/>
                <a:uLnTx/>
                <a:uFillTx/>
                <a:latin typeface="Arial" pitchFamily="34" charset="0"/>
                <a:cs typeface="Arial" pitchFamily="34" charset="0"/>
              </a:rPr>
              <a:t>Sun screens </a:t>
            </a: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Toothpaste and paint have many similar ingredients</a:t>
            </a:r>
          </a:p>
          <a:p>
            <a:pPr marL="274320" lvl="0" indent="-274320">
              <a:spcBef>
                <a:spcPct val="20000"/>
              </a:spcBef>
              <a:buClr>
                <a:schemeClr val="accent3"/>
              </a:buClr>
              <a:buSzPct val="95000"/>
              <a:buFont typeface="Wingdings 2"/>
              <a:buChar char=""/>
            </a:pPr>
            <a:r>
              <a:rPr lang="en-GB" sz="3600" dirty="0" smtClean="0">
                <a:latin typeface="Arial" pitchFamily="34" charset="0"/>
                <a:cs typeface="Arial" pitchFamily="34" charset="0"/>
              </a:rPr>
              <a:t>Self-cleaning clothes, non-iron shirts</a:t>
            </a:r>
            <a:endParaRPr kumimoji="0" lang="en-US" sz="3600" b="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0" y="609600"/>
            <a:ext cx="8153400" cy="9144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4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Body chemistry</a:t>
            </a:r>
            <a:endParaRPr kumimoji="0" lang="en-GB" sz="5400" b="1" i="0" u="none" strike="noStrike" kern="120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3" name="Rectangle 4"/>
          <p:cNvSpPr txBox="1">
            <a:spLocks noChangeArrowheads="1"/>
          </p:cNvSpPr>
          <p:nvPr/>
        </p:nvSpPr>
        <p:spPr>
          <a:xfrm>
            <a:off x="381000" y="1676400"/>
            <a:ext cx="8153400" cy="4800600"/>
          </a:xfrm>
          <a:prstGeom prst="rect">
            <a:avLst/>
          </a:prstGeom>
        </p:spPr>
        <p:txBody>
          <a:bodyPr>
            <a:normAutofit fontScale="2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Proteins-digest foods, fight infections, build organs, move muscles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GB" sz="144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Enzymes are proteins.</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GB" sz="144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Blood and oxygen.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GB" sz="144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14400" b="0" i="0" u="none" strike="noStrike" kern="1200" cap="none" spc="0" normalizeH="0" baseline="0" noProof="0" dirty="0" smtClean="0">
                <a:ln>
                  <a:noFill/>
                </a:ln>
                <a:effectLst/>
                <a:uLnTx/>
                <a:uFillTx/>
                <a:latin typeface="Arial" pitchFamily="34" charset="0"/>
                <a:cs typeface="Arial" pitchFamily="34" charset="0"/>
              </a:rPr>
              <a:t>DNA-genetic molecule</a:t>
            </a:r>
            <a:endParaRPr kumimoji="0" lang="en-GB" sz="3600" b="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685800"/>
            <a:ext cx="8534400" cy="8382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4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Chemical Science...</a:t>
            </a:r>
            <a:endParaRPr kumimoji="0" lang="en-GB" sz="5400" b="1" i="0" u="none" strike="noStrike" kern="120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3" name="Rectangle 3"/>
          <p:cNvSpPr txBox="1">
            <a:spLocks noChangeArrowheads="1"/>
          </p:cNvSpPr>
          <p:nvPr/>
        </p:nvSpPr>
        <p:spPr>
          <a:xfrm>
            <a:off x="457200" y="1676400"/>
            <a:ext cx="7816850" cy="4648200"/>
          </a:xfrm>
          <a:prstGeom prst="rect">
            <a:avLst/>
          </a:prstGeom>
        </p:spPr>
        <p:txBody>
          <a:bodyPr>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 is important to us all</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 is the world around us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GB" sz="3600" dirty="0" smtClean="0">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3600" b="0" i="0" u="none" strike="noStrike" kern="1200" cap="none" spc="0" normalizeH="0" baseline="0" noProof="0" dirty="0" smtClean="0">
              <a:ln>
                <a:noFill/>
              </a:ln>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3600" b="0" i="0" u="none" strike="noStrike" kern="1200" cap="none" spc="0" normalizeH="0" baseline="0" noProof="0" dirty="0" smtClean="0">
                <a:ln>
                  <a:noFill/>
                </a:ln>
                <a:effectLst/>
                <a:uLnTx/>
                <a:uFillTx/>
                <a:latin typeface="Arial" pitchFamily="34" charset="0"/>
                <a:cs typeface="Arial" pitchFamily="34" charset="0"/>
              </a:rPr>
              <a:t>… is always looking to the future</a:t>
            </a:r>
            <a:endParaRPr kumimoji="0" lang="en-GB" sz="3600" b="0"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8600" y="609600"/>
            <a:ext cx="8610600" cy="5478423"/>
          </a:xfrm>
          <a:prstGeom prst="rect">
            <a:avLst/>
          </a:prstGeom>
          <a:noFill/>
          <a:ln w="9525">
            <a:noFill/>
            <a:miter lim="800000"/>
            <a:headEnd/>
            <a:tailEnd/>
          </a:ln>
          <a:effectLst/>
        </p:spPr>
        <p:txBody>
          <a:bodyPr wrap="square">
            <a:spAutoFit/>
          </a:bodyPr>
          <a:lstStyle/>
          <a:p>
            <a:pPr algn="ctr">
              <a:spcBef>
                <a:spcPct val="50000"/>
              </a:spcBef>
            </a:pPr>
            <a:r>
              <a:rPr lang="en-US" sz="2800" b="1" dirty="0" smtClean="0">
                <a:solidFill>
                  <a:srgbClr val="C00000"/>
                </a:solidFill>
                <a:latin typeface="Arial" charset="0"/>
              </a:rPr>
              <a:t>An Advice to the Students for </a:t>
            </a:r>
            <a:r>
              <a:rPr lang="en-US" sz="2800" b="1" dirty="0">
                <a:solidFill>
                  <a:srgbClr val="C00000"/>
                </a:solidFill>
                <a:latin typeface="Arial" charset="0"/>
              </a:rPr>
              <a:t>being a successful Chemistry Student</a:t>
            </a:r>
          </a:p>
          <a:p>
            <a:pPr algn="l">
              <a:spcBef>
                <a:spcPct val="50000"/>
              </a:spcBef>
              <a:buFont typeface="Wingdings" pitchFamily="2" charset="2"/>
              <a:buBlip>
                <a:blip r:embed="rId2"/>
              </a:buBlip>
            </a:pPr>
            <a:r>
              <a:rPr lang="en-US" sz="2800" dirty="0">
                <a:latin typeface="Arial" charset="0"/>
              </a:rPr>
              <a:t>Study Everyday!! A 5 unit class requires at least 10 </a:t>
            </a:r>
            <a:r>
              <a:rPr lang="en-US" sz="2800" dirty="0" smtClean="0">
                <a:latin typeface="Arial" charset="0"/>
              </a:rPr>
              <a:t>        hours/week </a:t>
            </a:r>
            <a:r>
              <a:rPr lang="en-US" sz="2800" dirty="0">
                <a:latin typeface="Arial" charset="0"/>
              </a:rPr>
              <a:t>of study </a:t>
            </a:r>
            <a:r>
              <a:rPr lang="en-US" sz="2800" dirty="0" smtClean="0">
                <a:latin typeface="Arial" charset="0"/>
              </a:rPr>
              <a:t>time.</a:t>
            </a:r>
          </a:p>
          <a:p>
            <a:pPr algn="l">
              <a:spcBef>
                <a:spcPct val="50000"/>
              </a:spcBef>
              <a:buFont typeface="Wingdings" pitchFamily="2" charset="2"/>
              <a:buBlip>
                <a:blip r:embed="rId2"/>
              </a:buBlip>
            </a:pPr>
            <a:r>
              <a:rPr lang="en-US" sz="2800" dirty="0" smtClean="0">
                <a:latin typeface="Arial" charset="0"/>
              </a:rPr>
              <a:t>Don’t </a:t>
            </a:r>
            <a:r>
              <a:rPr lang="en-US" sz="2800" dirty="0">
                <a:latin typeface="Arial" charset="0"/>
              </a:rPr>
              <a:t>fall behind – you will never catch up!!!</a:t>
            </a:r>
          </a:p>
          <a:p>
            <a:pPr algn="l">
              <a:spcBef>
                <a:spcPct val="50000"/>
              </a:spcBef>
              <a:buFont typeface="Wingdings" pitchFamily="2" charset="2"/>
              <a:buBlip>
                <a:blip r:embed="rId2"/>
              </a:buBlip>
            </a:pPr>
            <a:r>
              <a:rPr lang="en-US" sz="2800" dirty="0">
                <a:latin typeface="Arial" charset="0"/>
              </a:rPr>
              <a:t>Always ask for help when you need it – don’t wait.</a:t>
            </a:r>
          </a:p>
          <a:p>
            <a:pPr algn="l">
              <a:spcBef>
                <a:spcPct val="50000"/>
              </a:spcBef>
              <a:buFont typeface="Wingdings" pitchFamily="2" charset="2"/>
              <a:buBlip>
                <a:blip r:embed="rId2"/>
              </a:buBlip>
            </a:pPr>
            <a:r>
              <a:rPr lang="en-US" sz="2800" dirty="0">
                <a:latin typeface="Arial" charset="0"/>
              </a:rPr>
              <a:t>Working in groups is very helpful </a:t>
            </a:r>
            <a:r>
              <a:rPr lang="en-US" sz="2800" dirty="0">
                <a:solidFill>
                  <a:srgbClr val="FF0000"/>
                </a:solidFill>
                <a:latin typeface="Arial" charset="0"/>
              </a:rPr>
              <a:t>IF</a:t>
            </a:r>
            <a:r>
              <a:rPr lang="en-US" sz="2800" dirty="0">
                <a:latin typeface="Arial" charset="0"/>
              </a:rPr>
              <a:t> you have the right group!!!</a:t>
            </a:r>
          </a:p>
          <a:p>
            <a:pPr algn="l">
              <a:spcBef>
                <a:spcPct val="50000"/>
              </a:spcBef>
              <a:buFont typeface="Wingdings" pitchFamily="2" charset="2"/>
              <a:buBlip>
                <a:blip r:embed="rId2"/>
              </a:buBlip>
            </a:pPr>
            <a:r>
              <a:rPr lang="en-US" sz="2800" dirty="0">
                <a:latin typeface="Arial" charset="0"/>
              </a:rPr>
              <a:t>Read the chapter and/or online lecture notes before class to familiarize yourself with the material.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2057400" y="1524000"/>
            <a:ext cx="5943600" cy="32766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mic Sans MS"/>
              </a:rPr>
              <a:t>Thanks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219200"/>
          </a:xfrm>
        </p:spPr>
        <p:txBody>
          <a:bodyPr>
            <a:normAutofit/>
          </a:bodyPr>
          <a:lstStyle/>
          <a:p>
            <a:pPr algn="just"/>
            <a:r>
              <a:rPr lang="en-US" sz="5400" b="1" dirty="0" smtClean="0">
                <a:solidFill>
                  <a:schemeClr val="accent2">
                    <a:lumMod val="75000"/>
                  </a:schemeClr>
                </a:solidFill>
                <a:effectLst>
                  <a:outerShdw blurRad="38100" dist="38100" dir="2700000" algn="tl">
                    <a:srgbClr val="FFFFFF"/>
                  </a:outerShdw>
                </a:effectLst>
                <a:latin typeface="Arial" pitchFamily="34" charset="0"/>
                <a:cs typeface="Arial" pitchFamily="34" charset="0"/>
              </a:rPr>
              <a:t>            </a:t>
            </a:r>
            <a:r>
              <a:rPr lang="en-US" sz="5400" b="1" dirty="0" smtClean="0">
                <a:solidFill>
                  <a:srgbClr val="002060"/>
                </a:solidFill>
                <a:effectLst>
                  <a:outerShdw blurRad="38100" dist="38100" dir="2700000" algn="tl">
                    <a:srgbClr val="FFFFFF"/>
                  </a:outerShdw>
                </a:effectLst>
                <a:latin typeface="Arial" pitchFamily="34" charset="0"/>
                <a:cs typeface="Arial" pitchFamily="34" charset="0"/>
              </a:rPr>
              <a:t>Chemistry</a:t>
            </a:r>
            <a:r>
              <a:rPr lang="en-US" sz="5400" b="1" dirty="0" smtClean="0">
                <a:solidFill>
                  <a:srgbClr val="F32503"/>
                </a:solidFill>
                <a:effectLst>
                  <a:outerShdw blurRad="38100" dist="38100" dir="2700000" algn="tl">
                    <a:srgbClr val="FFFFFF"/>
                  </a:outerShdw>
                </a:effectLst>
                <a:latin typeface="Arial" pitchFamily="34" charset="0"/>
                <a:cs typeface="Arial" pitchFamily="34" charset="0"/>
              </a:rPr>
              <a:t>?</a:t>
            </a:r>
            <a:endParaRPr lang="en-US" sz="5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839200" cy="2286000"/>
          </a:xfrm>
        </p:spPr>
        <p:txBody>
          <a:bodyPr>
            <a:normAutofit fontScale="90000"/>
          </a:bodyPr>
          <a:lstStyle/>
          <a:p>
            <a:r>
              <a:rPr lang="en-US" sz="6000" b="1" dirty="0" smtClean="0">
                <a:solidFill>
                  <a:srgbClr val="002060"/>
                </a:solidFill>
                <a:latin typeface="Arial" pitchFamily="34" charset="0"/>
                <a:cs typeface="Arial" pitchFamily="34" charset="0"/>
              </a:rPr>
              <a:t>Why We Study Chemistry?</a:t>
            </a:r>
            <a:r>
              <a:rPr lang="en-US" sz="6000" b="1" dirty="0" smtClean="0">
                <a:solidFill>
                  <a:schemeClr val="accent2">
                    <a:lumMod val="75000"/>
                  </a:schemeClr>
                </a:solidFill>
                <a:latin typeface="Arial" pitchFamily="34" charset="0"/>
                <a:cs typeface="Arial" pitchFamily="34" charset="0"/>
              </a:rPr>
              <a:t/>
            </a:r>
            <a:br>
              <a:rPr lang="en-US" sz="6000" b="1" dirty="0" smtClean="0">
                <a:solidFill>
                  <a:schemeClr val="accent2">
                    <a:lumMod val="75000"/>
                  </a:schemeClr>
                </a:solidFill>
                <a:latin typeface="Arial" pitchFamily="34" charset="0"/>
                <a:cs typeface="Arial" pitchFamily="34" charset="0"/>
              </a:rPr>
            </a:br>
            <a:endParaRPr lang="en-US" sz="6000" dirty="0">
              <a:latin typeface="Arial" pitchFamily="34" charset="0"/>
              <a:cs typeface="Arial" pitchFamily="34" charset="0"/>
            </a:endParaRPr>
          </a:p>
        </p:txBody>
      </p:sp>
      <p:sp>
        <p:nvSpPr>
          <p:cNvPr id="3" name="Content Placeholder 2"/>
          <p:cNvSpPr>
            <a:spLocks noGrp="1"/>
          </p:cNvSpPr>
          <p:nvPr>
            <p:ph idx="1"/>
          </p:nvPr>
        </p:nvSpPr>
        <p:spPr>
          <a:xfrm>
            <a:off x="1295400" y="2667000"/>
            <a:ext cx="7391400" cy="2286000"/>
          </a:xfrm>
        </p:spPr>
        <p:txBody>
          <a:bodyPr/>
          <a:lstStyle/>
          <a:p>
            <a:pPr>
              <a:buNone/>
            </a:pPr>
            <a:r>
              <a:rPr lang="en-US" sz="3200" b="1" dirty="0" smtClean="0">
                <a:latin typeface="Arial" pitchFamily="34" charset="0"/>
                <a:cs typeface="Arial" pitchFamily="34" charset="0"/>
              </a:rPr>
              <a:t>What are the main reasons we study chemistry?</a:t>
            </a:r>
          </a:p>
          <a:p>
            <a:pPr>
              <a:buNone/>
            </a:pPr>
            <a:endParaRPr lang="en-US" dirty="0"/>
          </a:p>
        </p:txBody>
      </p:sp>
      <p:pic>
        <p:nvPicPr>
          <p:cNvPr id="4" name="Picture 8" descr="ChemKey"/>
          <p:cNvPicPr>
            <a:picLocks noChangeAspect="1" noChangeArrowheads="1"/>
          </p:cNvPicPr>
          <p:nvPr/>
        </p:nvPicPr>
        <p:blipFill>
          <a:blip r:embed="rId2"/>
          <a:srcRect/>
          <a:stretch>
            <a:fillRect/>
          </a:stretch>
        </p:blipFill>
        <p:spPr bwMode="auto">
          <a:xfrm>
            <a:off x="457200" y="2743200"/>
            <a:ext cx="838200" cy="457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rgbClr val="002060"/>
                </a:solidFill>
                <a:latin typeface="Arial" pitchFamily="34" charset="0"/>
                <a:cs typeface="Arial" pitchFamily="34" charset="0"/>
              </a:rPr>
              <a:t>Three Main Reasons</a:t>
            </a:r>
            <a:endParaRPr lang="en-US"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2133600"/>
            <a:ext cx="8229600" cy="3505200"/>
          </a:xfrm>
        </p:spPr>
        <p:txBody>
          <a:bodyPr>
            <a:normAutofit/>
          </a:bodyPr>
          <a:lstStyle/>
          <a:p>
            <a:pPr>
              <a:buNone/>
            </a:pPr>
            <a:r>
              <a:rPr lang="en-US" sz="3200" dirty="0" smtClean="0">
                <a:latin typeface="Arial" pitchFamily="34" charset="0"/>
                <a:cs typeface="Arial" pitchFamily="34" charset="0"/>
              </a:rPr>
              <a:t>1) To Understand the Natural World</a:t>
            </a:r>
          </a:p>
          <a:p>
            <a:endParaRPr lang="en-US" sz="3200" dirty="0" smtClean="0">
              <a:latin typeface="Arial" pitchFamily="34" charset="0"/>
              <a:cs typeface="Arial" pitchFamily="34" charset="0"/>
            </a:endParaRPr>
          </a:p>
          <a:p>
            <a:pPr>
              <a:buNone/>
            </a:pPr>
            <a:r>
              <a:rPr lang="en-US" sz="3200" dirty="0" smtClean="0">
                <a:latin typeface="Arial" pitchFamily="34" charset="0"/>
                <a:cs typeface="Arial" pitchFamily="34" charset="0"/>
              </a:rPr>
              <a:t>2) Career Preparation</a:t>
            </a:r>
          </a:p>
          <a:p>
            <a:endParaRPr lang="en-US" sz="3200" dirty="0" smtClean="0">
              <a:latin typeface="Arial" pitchFamily="34" charset="0"/>
              <a:cs typeface="Arial" pitchFamily="34" charset="0"/>
            </a:endParaRPr>
          </a:p>
          <a:p>
            <a:pPr>
              <a:buNone/>
            </a:pPr>
            <a:r>
              <a:rPr lang="en-US" sz="3200" dirty="0" smtClean="0">
                <a:latin typeface="Arial" pitchFamily="34" charset="0"/>
                <a:cs typeface="Arial" pitchFamily="34" charset="0"/>
              </a:rPr>
              <a:t>3) To Become an informed citizen</a:t>
            </a:r>
          </a:p>
          <a:p>
            <a:pPr>
              <a:buNone/>
            </a:pPr>
            <a:endParaRPr lang="en-US" sz="3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763000" cy="1371600"/>
          </a:xfrm>
        </p:spPr>
        <p:txBody>
          <a:bodyPr>
            <a:normAutofit fontScale="90000"/>
          </a:bodyPr>
          <a:lstStyle/>
          <a:p>
            <a:r>
              <a:rPr lang="en-US" dirty="0" smtClean="0">
                <a:solidFill>
                  <a:schemeClr val="accent2">
                    <a:lumMod val="75000"/>
                  </a:schemeClr>
                </a:solidFill>
              </a:rPr>
              <a:t/>
            </a:r>
            <a:br>
              <a:rPr lang="en-US" dirty="0" smtClean="0">
                <a:solidFill>
                  <a:schemeClr val="accent2">
                    <a:lumMod val="75000"/>
                  </a:schemeClr>
                </a:solidFill>
              </a:rPr>
            </a:br>
            <a:r>
              <a:rPr lang="en-US" sz="4900" b="1" dirty="0" smtClean="0">
                <a:solidFill>
                  <a:srgbClr val="002060"/>
                </a:solidFill>
                <a:latin typeface="Arial" pitchFamily="34" charset="0"/>
                <a:cs typeface="Arial" pitchFamily="34" charset="0"/>
              </a:rPr>
              <a:t>To Understand the Natural World</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Content Placeholder 2"/>
          <p:cNvSpPr>
            <a:spLocks noGrp="1"/>
          </p:cNvSpPr>
          <p:nvPr>
            <p:ph idx="1"/>
          </p:nvPr>
        </p:nvSpPr>
        <p:spPr>
          <a:xfrm>
            <a:off x="457200" y="2209800"/>
            <a:ext cx="8229600" cy="4114800"/>
          </a:xfrm>
        </p:spPr>
        <p:txBody>
          <a:bodyPr>
            <a:normAutofit fontScale="92500" lnSpcReduction="20000"/>
          </a:bodyPr>
          <a:lstStyle/>
          <a:p>
            <a:pPr marL="339725" indent="-339725">
              <a:spcBef>
                <a:spcPct val="50000"/>
              </a:spcBef>
              <a:buFontTx/>
              <a:buChar char="•"/>
            </a:pPr>
            <a:r>
              <a:rPr lang="en-US" sz="3200" dirty="0" smtClean="0"/>
              <a:t>Why cut apples turn brown upon exposure to air.</a:t>
            </a:r>
          </a:p>
          <a:p>
            <a:pPr marL="339725" indent="-339725">
              <a:spcBef>
                <a:spcPct val="50000"/>
              </a:spcBef>
              <a:buFontTx/>
              <a:buChar char="•"/>
            </a:pPr>
            <a:r>
              <a:rPr lang="en-US" sz="3200" dirty="0" smtClean="0"/>
              <a:t>Why the texture of eggs changes from runny to firm as eggs are boiled.</a:t>
            </a:r>
          </a:p>
          <a:p>
            <a:pPr marL="339725" indent="-339725">
              <a:spcBef>
                <a:spcPct val="50000"/>
              </a:spcBef>
              <a:buFontTx/>
              <a:buChar char="•"/>
            </a:pPr>
            <a:r>
              <a:rPr lang="en-US" sz="3200" dirty="0" smtClean="0"/>
              <a:t>Why water expands as it freezes.</a:t>
            </a:r>
          </a:p>
          <a:p>
            <a:pPr marL="339725" indent="-339725">
              <a:spcBef>
                <a:spcPct val="50000"/>
              </a:spcBef>
              <a:buFontTx/>
              <a:buChar char="•"/>
            </a:pPr>
            <a:r>
              <a:rPr lang="en-US" sz="3200" dirty="0" smtClean="0"/>
              <a:t>Why sugar dissolves faster in hot water than in cold water.</a:t>
            </a:r>
          </a:p>
          <a:p>
            <a:pPr marL="339725" indent="-339725">
              <a:spcBef>
                <a:spcPct val="50000"/>
              </a:spcBef>
              <a:buFontTx/>
              <a:buChar char="•"/>
            </a:pPr>
            <a:r>
              <a:rPr lang="en-US" sz="3200" dirty="0" smtClean="0"/>
              <a:t>Why yeast makes bread dough rise.</a:t>
            </a:r>
          </a:p>
          <a:p>
            <a:endParaRPr lang="en-US" sz="3200" dirty="0">
              <a:latin typeface="Arial" pitchFamily="34" charset="0"/>
              <a:cs typeface="Arial" pitchFamily="34" charset="0"/>
            </a:endParaRPr>
          </a:p>
        </p:txBody>
      </p:sp>
      <p:sp>
        <p:nvSpPr>
          <p:cNvPr id="4" name="Text Box 6"/>
          <p:cNvSpPr txBox="1">
            <a:spLocks noChangeArrowheads="1"/>
          </p:cNvSpPr>
          <p:nvPr/>
        </p:nvSpPr>
        <p:spPr bwMode="auto">
          <a:xfrm>
            <a:off x="533400" y="1598613"/>
            <a:ext cx="7848600" cy="646331"/>
          </a:xfrm>
          <a:prstGeom prst="rect">
            <a:avLst/>
          </a:prstGeom>
          <a:noFill/>
          <a:ln w="9525">
            <a:noFill/>
            <a:miter lim="800000"/>
            <a:headEnd/>
            <a:tailEnd/>
          </a:ln>
        </p:spPr>
        <p:txBody>
          <a:bodyPr>
            <a:spAutoFit/>
          </a:bodyPr>
          <a:lstStyle/>
          <a:p>
            <a:pPr>
              <a:spcBef>
                <a:spcPct val="50000"/>
              </a:spcBef>
            </a:pPr>
            <a:r>
              <a:rPr lang="en-US" sz="3600" dirty="0">
                <a:latin typeface="Arial" pitchFamily="34" charset="0"/>
                <a:cs typeface="Arial" pitchFamily="34" charset="0"/>
              </a:rPr>
              <a:t>Satisfy </a:t>
            </a:r>
            <a:r>
              <a:rPr lang="en-US" sz="3600" dirty="0" smtClean="0">
                <a:latin typeface="Arial" pitchFamily="34" charset="0"/>
                <a:cs typeface="Arial" pitchFamily="34" charset="0"/>
              </a:rPr>
              <a:t>our </a:t>
            </a:r>
            <a:r>
              <a:rPr lang="en-US" sz="3600" dirty="0">
                <a:latin typeface="Arial" pitchFamily="34" charset="0"/>
                <a:cs typeface="Arial" pitchFamily="34" charset="0"/>
              </a:rPr>
              <a:t>curiosity…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Autofit/>
          </a:bodyPr>
          <a:lstStyle/>
          <a:p>
            <a:r>
              <a:rPr lang="en-US" sz="5400" dirty="0" smtClean="0">
                <a:solidFill>
                  <a:srgbClr val="002060"/>
                </a:solidFill>
                <a:latin typeface="Arial" pitchFamily="34" charset="0"/>
                <a:cs typeface="Arial" pitchFamily="34" charset="0"/>
              </a:rPr>
              <a:t>Preparing for a Career</a:t>
            </a:r>
            <a:r>
              <a:rPr lang="en-US" sz="5400" dirty="0" smtClean="0">
                <a:solidFill>
                  <a:schemeClr val="accent2">
                    <a:lumMod val="75000"/>
                  </a:schemeClr>
                </a:solidFill>
                <a:latin typeface="Arial" pitchFamily="34" charset="0"/>
                <a:cs typeface="Arial" pitchFamily="34" charset="0"/>
              </a:rPr>
              <a:t/>
            </a:r>
            <a:br>
              <a:rPr lang="en-US" sz="5400" dirty="0" smtClean="0">
                <a:solidFill>
                  <a:schemeClr val="accent2">
                    <a:lumMod val="75000"/>
                  </a:schemeClr>
                </a:solidFill>
                <a:latin typeface="Arial" pitchFamily="34" charset="0"/>
                <a:cs typeface="Arial" pitchFamily="34" charset="0"/>
              </a:rPr>
            </a:br>
            <a:endParaRPr lang="en-US" sz="5400" dirty="0">
              <a:latin typeface="Arial" pitchFamily="34" charset="0"/>
              <a:cs typeface="Arial" pitchFamily="34" charset="0"/>
            </a:endParaRPr>
          </a:p>
        </p:txBody>
      </p:sp>
      <p:sp>
        <p:nvSpPr>
          <p:cNvPr id="3" name="Content Placeholder 2"/>
          <p:cNvSpPr>
            <a:spLocks noGrp="1"/>
          </p:cNvSpPr>
          <p:nvPr>
            <p:ph idx="1"/>
          </p:nvPr>
        </p:nvSpPr>
        <p:spPr>
          <a:xfrm>
            <a:off x="3429000" y="1935480"/>
            <a:ext cx="5257800" cy="2484120"/>
          </a:xfrm>
        </p:spPr>
        <p:txBody>
          <a:bodyPr/>
          <a:lstStyle/>
          <a:p>
            <a:pPr>
              <a:buNone/>
            </a:pPr>
            <a:r>
              <a:rPr lang="en-US" sz="3200" dirty="0" smtClean="0">
                <a:latin typeface="Arial" pitchFamily="34" charset="0"/>
                <a:cs typeface="Arial" pitchFamily="34" charset="0"/>
              </a:rPr>
              <a:t>   You do not need to have the word </a:t>
            </a:r>
            <a:r>
              <a:rPr lang="en-US" sz="3200" i="1" dirty="0" smtClean="0">
                <a:latin typeface="Arial" pitchFamily="34" charset="0"/>
                <a:cs typeface="Arial" pitchFamily="34" charset="0"/>
              </a:rPr>
              <a:t>chemist</a:t>
            </a:r>
            <a:r>
              <a:rPr lang="en-US" sz="3200" dirty="0" smtClean="0">
                <a:latin typeface="Arial" pitchFamily="34" charset="0"/>
                <a:cs typeface="Arial" pitchFamily="34" charset="0"/>
              </a:rPr>
              <a:t> in your job title to benefit from understanding chemistry.</a:t>
            </a:r>
          </a:p>
          <a:p>
            <a:endParaRPr lang="en-US" dirty="0"/>
          </a:p>
        </p:txBody>
      </p:sp>
      <p:sp>
        <p:nvSpPr>
          <p:cNvPr id="4" name="Text Placeholder 8"/>
          <p:cNvSpPr txBox="1">
            <a:spLocks/>
          </p:cNvSpPr>
          <p:nvPr/>
        </p:nvSpPr>
        <p:spPr>
          <a:xfrm>
            <a:off x="457200" y="1435100"/>
            <a:ext cx="3008313" cy="5270500"/>
          </a:xfrm>
          <a:prstGeom prst="rect">
            <a:avLst/>
          </a:prstGeom>
        </p:spPr>
        <p:txBody>
          <a:bodyPr>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Doctor</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Nursing</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Firefighter</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Turf Management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Geothermal Specialist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Engineering</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Artist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Chef</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Mechanic</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Painters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Farmer</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Law Enforcement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Professional Hunter</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Char char="•"/>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cs typeface="Arial" pitchFamily="34" charset="0"/>
              </a:rPr>
              <a:t>Physical Therapist</a:t>
            </a:r>
          </a:p>
        </p:txBody>
      </p:sp>
      <p:sp>
        <p:nvSpPr>
          <p:cNvPr id="5" name="Rectangle 2"/>
          <p:cNvSpPr txBox="1">
            <a:spLocks noChangeArrowheads="1"/>
          </p:cNvSpPr>
          <p:nvPr/>
        </p:nvSpPr>
        <p:spPr>
          <a:xfrm>
            <a:off x="457200" y="273050"/>
            <a:ext cx="3429000" cy="412750"/>
          </a:xfrm>
          <a:prstGeom prst="rect">
            <a:avLst/>
          </a:prstGeom>
        </p:spPr>
        <p:txBody>
          <a:bodyPr vert="horz" lIns="0" rIns="0" bIns="0" anchor="b">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Why Study Chemistry?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fontScale="90000"/>
          </a:bodyPr>
          <a:lstStyle/>
          <a:p>
            <a:r>
              <a:rPr lang="en-US" sz="6000" dirty="0" smtClean="0">
                <a:solidFill>
                  <a:srgbClr val="002060"/>
                </a:solidFill>
                <a:latin typeface="Arial" pitchFamily="34" charset="0"/>
                <a:cs typeface="Arial" pitchFamily="34" charset="0"/>
              </a:rPr>
              <a:t>Being an Informed Citizen</a:t>
            </a:r>
            <a:r>
              <a:rPr lang="en-US" sz="5400" dirty="0" smtClean="0">
                <a:solidFill>
                  <a:schemeClr val="accent2">
                    <a:lumMod val="75000"/>
                  </a:schemeClr>
                </a:solidFill>
              </a:rPr>
              <a:t/>
            </a:r>
            <a:br>
              <a:rPr lang="en-US" sz="5400" dirty="0" smtClean="0">
                <a:solidFill>
                  <a:schemeClr val="accent2">
                    <a:lumMod val="75000"/>
                  </a:schemeClr>
                </a:solidFill>
              </a:rPr>
            </a:br>
            <a:endParaRPr lang="en-US" dirty="0"/>
          </a:p>
        </p:txBody>
      </p:sp>
      <p:sp>
        <p:nvSpPr>
          <p:cNvPr id="3" name="Content Placeholder 2"/>
          <p:cNvSpPr>
            <a:spLocks noGrp="1"/>
          </p:cNvSpPr>
          <p:nvPr>
            <p:ph idx="1"/>
          </p:nvPr>
        </p:nvSpPr>
        <p:spPr/>
        <p:txBody>
          <a:bodyPr>
            <a:normAutofit fontScale="85000" lnSpcReduction="20000"/>
          </a:bodyPr>
          <a:lstStyle/>
          <a:p>
            <a:pPr algn="just">
              <a:tabLst>
                <a:tab pos="457200" algn="l"/>
              </a:tabLst>
            </a:pPr>
            <a:r>
              <a:rPr lang="en-US" sz="3200" dirty="0" smtClean="0">
                <a:latin typeface="Arial" pitchFamily="34" charset="0"/>
                <a:cs typeface="Arial" pitchFamily="34" charset="0"/>
              </a:rPr>
              <a:t>Learning about chemistry teaches us about the benefits and risks associated with chemicals and will help us to be an informed citizen and make intelligent choices concerning the world around us.</a:t>
            </a:r>
          </a:p>
          <a:p>
            <a:pPr algn="just">
              <a:tabLst>
                <a:tab pos="457200" algn="l"/>
              </a:tabLst>
            </a:pPr>
            <a:endParaRPr lang="en-US" sz="1400" dirty="0" smtClean="0">
              <a:latin typeface="Arial" pitchFamily="34" charset="0"/>
              <a:cs typeface="Arial" pitchFamily="34" charset="0"/>
            </a:endParaRPr>
          </a:p>
          <a:p>
            <a:pPr algn="just">
              <a:tabLst>
                <a:tab pos="457200" algn="l"/>
              </a:tabLst>
            </a:pPr>
            <a:r>
              <a:rPr lang="en-US" sz="3200" dirty="0" smtClean="0">
                <a:latin typeface="Arial" pitchFamily="34" charset="0"/>
                <a:cs typeface="Arial" pitchFamily="34" charset="0"/>
              </a:rPr>
              <a:t>Chemistry teaches us to solve problems and communicate with others in an organized and logical manner.</a:t>
            </a:r>
          </a:p>
          <a:p>
            <a:pPr algn="just">
              <a:tabLst>
                <a:tab pos="457200" algn="l"/>
              </a:tabLst>
            </a:pPr>
            <a:endParaRPr lang="en-US" sz="1400" dirty="0" smtClean="0">
              <a:latin typeface="Arial" pitchFamily="34" charset="0"/>
              <a:cs typeface="Arial" pitchFamily="34" charset="0"/>
            </a:endParaRPr>
          </a:p>
          <a:p>
            <a:pPr algn="just">
              <a:tabLst>
                <a:tab pos="457200" algn="l"/>
              </a:tabLst>
            </a:pPr>
            <a:r>
              <a:rPr lang="en-US" sz="3200" dirty="0" smtClean="0">
                <a:latin typeface="Arial" pitchFamily="34" charset="0"/>
                <a:cs typeface="Arial" pitchFamily="34" charset="0"/>
              </a:rPr>
              <a:t>Chemistry is everywhere, effects every walk of life and is fabulous.</a:t>
            </a:r>
          </a:p>
          <a:p>
            <a:pPr algn="just">
              <a:tabLst>
                <a:tab pos="457200" algn="l"/>
              </a:tabLst>
            </a:pPr>
            <a:endParaRPr lang="en-US" sz="1500" dirty="0" smtClean="0">
              <a:latin typeface="Arial" pitchFamily="34" charset="0"/>
              <a:cs typeface="Arial" pitchFamily="34" charset="0"/>
            </a:endParaRPr>
          </a:p>
          <a:p>
            <a:pPr algn="just">
              <a:tabLst>
                <a:tab pos="457200" algn="l"/>
              </a:tabLst>
            </a:pPr>
            <a:r>
              <a:rPr lang="en-US" sz="3200" dirty="0" smtClean="0">
                <a:latin typeface="Arial" pitchFamily="34" charset="0"/>
                <a:cs typeface="Arial" pitchFamily="34" charset="0"/>
              </a:rPr>
              <a:t>Life itself is chemistry in action. </a:t>
            </a:r>
          </a:p>
          <a:p>
            <a:pPr>
              <a:buNone/>
            </a:pPr>
            <a:endParaRPr lang="en-US" dirty="0"/>
          </a:p>
        </p:txBody>
      </p:sp>
      <p:sp>
        <p:nvSpPr>
          <p:cNvPr id="4" name="Rectangle 2"/>
          <p:cNvSpPr txBox="1">
            <a:spLocks noChangeArrowheads="1"/>
          </p:cNvSpPr>
          <p:nvPr/>
        </p:nvSpPr>
        <p:spPr>
          <a:xfrm>
            <a:off x="457200" y="273050"/>
            <a:ext cx="4648200" cy="56515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Why Study Chemistry?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2514600"/>
          </a:xfrm>
        </p:spPr>
        <p:txBody>
          <a:bodyPr>
            <a:normAutofit/>
          </a:bodyPr>
          <a:lstStyle/>
          <a:p>
            <a:r>
              <a:rPr lang="en-US" sz="5400" b="1" dirty="0" smtClean="0">
                <a:solidFill>
                  <a:srgbClr val="002060"/>
                </a:solidFill>
                <a:latin typeface="Arial" pitchFamily="34" charset="0"/>
                <a:cs typeface="Arial" pitchFamily="34" charset="0"/>
              </a:rPr>
              <a:t>Chemistry is the central science.</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3124200"/>
          </a:xfrm>
        </p:spPr>
        <p:txBody>
          <a:bodyPr/>
          <a:lstStyle/>
          <a:p>
            <a:r>
              <a:rPr lang="en-US" sz="3600" dirty="0" smtClean="0">
                <a:latin typeface="Arial" pitchFamily="34" charset="0"/>
                <a:cs typeface="Arial" pitchFamily="34" charset="0"/>
              </a:rPr>
              <a:t>Chemistry is central to all sciences and overlaps with physics, biology, geology,  astronomy etc. as the next slides illustrate.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441</TotalTime>
  <Words>733</Words>
  <Application>Microsoft Office PowerPoint</Application>
  <PresentationFormat>On-screen Show (4:3)</PresentationFormat>
  <Paragraphs>180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Popular Extension Science Lecture Chemistry- “Our Life Our Future” Venue: Govt. Degree College (Boys) Anantnag. </vt:lpstr>
      <vt:lpstr>PowerPoint Presentation</vt:lpstr>
      <vt:lpstr>            Chemistry?</vt:lpstr>
      <vt:lpstr>Why We Study Chemistry? </vt:lpstr>
      <vt:lpstr>Three Main Reasons</vt:lpstr>
      <vt:lpstr> To Understand the Natural World </vt:lpstr>
      <vt:lpstr>Preparing for a Career </vt:lpstr>
      <vt:lpstr>Being an Informed Citizen </vt:lpstr>
      <vt:lpstr>Chemistry is the central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Demonstrations.</dc:title>
  <dc:creator>syed</dc:creator>
  <cp:lastModifiedBy>Khanday</cp:lastModifiedBy>
  <cp:revision>82</cp:revision>
  <dcterms:created xsi:type="dcterms:W3CDTF">2013-10-21T16:56:55Z</dcterms:created>
  <dcterms:modified xsi:type="dcterms:W3CDTF">2019-04-30T19:21:39Z</dcterms:modified>
</cp:coreProperties>
</file>